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65" r:id="rId3"/>
    <p:sldId id="266" r:id="rId4"/>
    <p:sldId id="258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57" r:id="rId14"/>
    <p:sldId id="275" r:id="rId15"/>
    <p:sldId id="276" r:id="rId16"/>
    <p:sldId id="277" r:id="rId17"/>
    <p:sldId id="281" r:id="rId18"/>
    <p:sldId id="282" r:id="rId19"/>
    <p:sldId id="278" r:id="rId20"/>
    <p:sldId id="279" r:id="rId21"/>
    <p:sldId id="280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 Ji Hyeon" initials="CJH" lastIdx="1" clrIdx="0">
    <p:extLst>
      <p:ext uri="{19B8F6BF-5375-455C-9EA6-DF929625EA0E}">
        <p15:presenceInfo xmlns:p15="http://schemas.microsoft.com/office/powerpoint/2012/main" xmlns="" userId="9193feb64a2a67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5023" autoAdjust="0"/>
  </p:normalViewPr>
  <p:slideViewPr>
    <p:cSldViewPr snapToGrid="0">
      <p:cViewPr varScale="1">
        <p:scale>
          <a:sx n="47" d="100"/>
          <a:sy n="47" d="100"/>
        </p:scale>
        <p:origin x="-91" y="-8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43FF0-91DD-4AB1-BFA6-6F59AE1E00F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E420B-9FF8-422D-AD08-A4FAC3E5B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9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00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8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99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87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54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04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74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231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62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36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01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9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043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17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925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56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714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0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86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42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58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34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1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305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06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5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3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51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3899D-B179-4B97-B67E-34DA41771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Unity</a:t>
            </a:r>
            <a:br>
              <a:rPr lang="en-US" altLang="ko-KR" dirty="0"/>
            </a:br>
            <a:r>
              <a:rPr lang="en-US" altLang="ko-KR" dirty="0"/>
              <a:t>-Cahpter4-1-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0821D2A-C066-43FB-A265-C5947EA09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Soul Seek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28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탄약제작과 충돌처리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00B0F0"/>
                </a:solidFill>
                <a:latin typeface="Arial Black" pitchFamily="34" charset="0"/>
              </a:rPr>
              <a:t>FindObjectOfType</a:t>
            </a:r>
            <a:r>
              <a:rPr lang="en-US" altLang="ko-KR" sz="1600" dirty="0">
                <a:solidFill>
                  <a:srgbClr val="00B0F0"/>
                </a:solidFill>
                <a:latin typeface="Arial Black" pitchFamily="34" charset="0"/>
              </a:rPr>
              <a:t>()</a:t>
            </a:r>
            <a:r>
              <a:rPr lang="ko-KR" altLang="en-US" sz="1600" dirty="0">
                <a:solidFill>
                  <a:srgbClr val="00B0F0"/>
                </a:solidFill>
                <a:latin typeface="Arial Black" pitchFamily="34" charset="0"/>
              </a:rPr>
              <a:t> </a:t>
            </a:r>
            <a:r>
              <a:rPr lang="en-US" altLang="ko-KR" sz="1600" dirty="0">
                <a:solidFill>
                  <a:srgbClr val="00B0F0"/>
                </a:solidFill>
                <a:latin typeface="Arial Black" pitchFamily="34" charset="0"/>
              </a:rPr>
              <a:t>Method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지정한 </a:t>
            </a:r>
            <a:r>
              <a:rPr lang="en-US" altLang="ko-KR" sz="1600" dirty="0">
                <a:latin typeface="Arial Black" pitchFamily="34" charset="0"/>
              </a:rPr>
              <a:t>Type(Component)</a:t>
            </a:r>
            <a:r>
              <a:rPr lang="ko-KR" altLang="en-US" sz="1600" dirty="0">
                <a:latin typeface="Arial Black" pitchFamily="34" charset="0"/>
              </a:rPr>
              <a:t>이 존재하는 </a:t>
            </a:r>
            <a:r>
              <a:rPr lang="en-US" altLang="ko-KR" sz="1600" dirty="0" err="1">
                <a:latin typeface="Arial Black" pitchFamily="34" charset="0"/>
              </a:rPr>
              <a:t>GameObject</a:t>
            </a:r>
            <a:r>
              <a:rPr lang="ko-KR" altLang="en-US" sz="1600" dirty="0">
                <a:latin typeface="Arial Black" pitchFamily="34" charset="0"/>
              </a:rPr>
              <a:t>를 찾아서 </a:t>
            </a:r>
            <a:r>
              <a:rPr lang="en-US" altLang="ko-KR" sz="1600" dirty="0" err="1">
                <a:latin typeface="Arial Black" pitchFamily="34" charset="0"/>
              </a:rPr>
              <a:t>gameObject</a:t>
            </a:r>
            <a:r>
              <a:rPr lang="ko-KR" altLang="en-US" sz="1600" dirty="0">
                <a:latin typeface="Arial Black" pitchFamily="34" charset="0"/>
              </a:rPr>
              <a:t>를 반환한다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Scene</a:t>
            </a:r>
            <a:r>
              <a:rPr lang="ko-KR" altLang="en-US" sz="1600" dirty="0">
                <a:latin typeface="Arial Black" pitchFamily="34" charset="0"/>
              </a:rPr>
              <a:t>에 존재하는 모든 </a:t>
            </a:r>
            <a:r>
              <a:rPr lang="en-US" altLang="ko-KR" sz="1600" dirty="0">
                <a:latin typeface="Arial Black" pitchFamily="34" charset="0"/>
              </a:rPr>
              <a:t>Object</a:t>
            </a:r>
            <a:r>
              <a:rPr lang="ko-KR" altLang="en-US" sz="1600" dirty="0">
                <a:latin typeface="Arial Black" pitchFamily="34" charset="0"/>
              </a:rPr>
              <a:t>를 검색하여 원하는 </a:t>
            </a:r>
            <a:r>
              <a:rPr lang="en-US" altLang="ko-KR" sz="1600" dirty="0">
                <a:latin typeface="Arial Black" pitchFamily="34" charset="0"/>
              </a:rPr>
              <a:t>Type</a:t>
            </a:r>
            <a:r>
              <a:rPr lang="ko-KR" altLang="en-US" sz="1600" dirty="0">
                <a:latin typeface="Arial Black" pitchFamily="34" charset="0"/>
              </a:rPr>
              <a:t>의 </a:t>
            </a:r>
            <a:r>
              <a:rPr lang="en-US" altLang="ko-KR" sz="1600" dirty="0">
                <a:latin typeface="Arial Black" pitchFamily="34" charset="0"/>
              </a:rPr>
              <a:t>Object</a:t>
            </a:r>
            <a:r>
              <a:rPr lang="ko-KR" altLang="en-US" sz="1600" dirty="0">
                <a:latin typeface="Arial Black" pitchFamily="34" charset="0"/>
              </a:rPr>
              <a:t>를 찾아 낸다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처리 비용이 크기 때문에 </a:t>
            </a:r>
            <a:r>
              <a:rPr lang="en-US" altLang="ko-KR" sz="1600" dirty="0">
                <a:latin typeface="Arial Black" pitchFamily="34" charset="0"/>
              </a:rPr>
              <a:t>Start()</a:t>
            </a:r>
            <a:r>
              <a:rPr lang="ko-KR" altLang="en-US" sz="1600" dirty="0">
                <a:latin typeface="Arial Black" pitchFamily="34" charset="0"/>
              </a:rPr>
              <a:t>에서 한번만 찾아주는 것이 좋다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Update() Method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에서 사용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FindObjectsOfType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이라는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원하는 타입을 가진 모든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배열형태로 제공 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Update()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Bullet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일정 간격으로 생성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</p:txBody>
      </p:sp>
      <p:pic>
        <p:nvPicPr>
          <p:cNvPr id="9" name="그림 8" descr="테이블, 앉아있는, 모니터, 노트북이(가) 표시된 사진&#10;&#10;자동 생성된 설명">
            <a:extLst>
              <a:ext uri="{FF2B5EF4-FFF2-40B4-BE49-F238E27FC236}">
                <a16:creationId xmlns:a16="http://schemas.microsoft.com/office/drawing/2014/main" xmlns="" id="{E5638D6C-E7CD-4A9A-B113-8524BEEF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3041569"/>
            <a:ext cx="9631119" cy="381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탄약제작과 충돌처리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5147" y="1043731"/>
            <a:ext cx="9902263" cy="4770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Time.deltaTime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FPS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컴퓨터의 성능에 따라 다르기 때문에 각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Frame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간격동안 흐른 시간이 일정하지 않기 때문에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Update()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간 반복주기가 일정하지 않다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Frame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반복된 시간동안 시간 간격을 알아 내기 위해 사용한다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Update()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에서 어떤 객체에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Time.deltaTime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값을 계속 누적하면 특정 지점으로 부터 시간이 얼마나 흘렀는지 표현할 수 있다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Update()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진행 될 때마다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timeAfterSpawn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시간이 누적된다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timeAfterSpawn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Random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의해 만들어진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spawnRate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와 비교해서 값이 크거나 같으면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timeAfterSpawn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초기화 하고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Bullet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생성한 뒤에 다시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spawnRate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설정한다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이렇게 완성된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Script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BulletSpwaner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추기하고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Prefab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으로 만든 뒤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적절히 배치하고 실행 시켜보자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0D6DCA-5009-46DB-9DDF-0CD2D7EC5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972396"/>
            <a:ext cx="6836285" cy="3959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4D85E2C-B8B9-45B5-9463-70A6DA369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3880443"/>
            <a:ext cx="6836284" cy="4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4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탄약제작과 충돌처리</a:t>
            </a:r>
          </a:p>
        </p:txBody>
      </p:sp>
      <p:pic>
        <p:nvPicPr>
          <p:cNvPr id="5" name="그림 4" descr="빨간색, 노트북, 측정기, 시계이(가) 표시된 사진&#10;&#10;자동 생성된 설명">
            <a:extLst>
              <a:ext uri="{FF2B5EF4-FFF2-40B4-BE49-F238E27FC236}">
                <a16:creationId xmlns:a16="http://schemas.microsoft.com/office/drawing/2014/main" xmlns="" id="{DA628EC6-2794-4DB0-8FF1-B7FAA1C24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821735"/>
            <a:ext cx="9905997" cy="5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8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en-US" altLang="ko-KR" dirty="0"/>
              <a:t>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36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E202E9-A7F6-4520-B4FF-A3F45E47E0C5}"/>
              </a:ext>
            </a:extLst>
          </p:cNvPr>
          <p:cNvSpPr txBox="1"/>
          <p:nvPr/>
        </p:nvSpPr>
        <p:spPr>
          <a:xfrm>
            <a:off x="1141411" y="733245"/>
            <a:ext cx="9902263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Level 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요소 추가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– 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게임 난이도 요소</a:t>
            </a:r>
            <a:endParaRPr lang="en-US" altLang="ko-KR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r>
              <a:rPr lang="en-US" altLang="ko-KR" sz="1600" dirty="0">
                <a:latin typeface="Arial Black" pitchFamily="34" charset="0"/>
              </a:rPr>
              <a:t>Ex) Level Design</a:t>
            </a:r>
            <a:r>
              <a:rPr lang="ko-KR" altLang="en-US" sz="1600" dirty="0">
                <a:latin typeface="Arial Black" pitchFamily="34" charset="0"/>
              </a:rPr>
              <a:t> 중 환경요소들을 </a:t>
            </a:r>
            <a:r>
              <a:rPr lang="en-US" altLang="ko-KR" sz="1600" dirty="0" err="1">
                <a:latin typeface="Arial Black" pitchFamily="34" charset="0"/>
              </a:rPr>
              <a:t>Ratate</a:t>
            </a:r>
            <a:r>
              <a:rPr lang="en-US" altLang="ko-KR" sz="1600" dirty="0">
                <a:latin typeface="Arial Black" pitchFamily="34" charset="0"/>
              </a:rPr>
              <a:t> </a:t>
            </a:r>
            <a:r>
              <a:rPr lang="ko-KR" altLang="en-US" sz="1600" dirty="0">
                <a:latin typeface="Arial Black" pitchFamily="34" charset="0"/>
              </a:rPr>
              <a:t>시켜서 난이도를 증가시킨다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C1C2E0-DA63-4E2E-9CBB-E349F57C1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53" y="1595019"/>
            <a:ext cx="9037893" cy="52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9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</a:t>
            </a:r>
            <a:r>
              <a:rPr lang="ko-KR" altLang="en-US" dirty="0"/>
              <a:t>와 </a:t>
            </a:r>
            <a:r>
              <a:rPr lang="en-US" altLang="ko-KR" dirty="0" err="1"/>
              <a:t>GameManager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E202E9-A7F6-4520-B4FF-A3F45E47E0C5}"/>
              </a:ext>
            </a:extLst>
          </p:cNvPr>
          <p:cNvSpPr txBox="1"/>
          <p:nvPr/>
        </p:nvSpPr>
        <p:spPr>
          <a:xfrm>
            <a:off x="1145146" y="733245"/>
            <a:ext cx="9902263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itchFamily="34" charset="0"/>
              </a:rPr>
              <a:t>단계 </a:t>
            </a:r>
            <a:r>
              <a:rPr lang="en-US" altLang="ko-KR" sz="1600" dirty="0">
                <a:latin typeface="Arial Black" pitchFamily="34" charset="0"/>
              </a:rPr>
              <a:t>1. </a:t>
            </a:r>
            <a:r>
              <a:rPr lang="ko-KR" altLang="en-US" sz="1600" dirty="0">
                <a:latin typeface="Arial Black" pitchFamily="34" charset="0"/>
              </a:rPr>
              <a:t>회전 시키고자 하는 </a:t>
            </a:r>
            <a:r>
              <a:rPr lang="en-US" altLang="ko-KR" sz="1600" dirty="0" err="1">
                <a:latin typeface="Arial Black" pitchFamily="34" charset="0"/>
              </a:rPr>
              <a:t>GameObject</a:t>
            </a:r>
            <a:r>
              <a:rPr lang="ko-KR" altLang="en-US" sz="1600" dirty="0">
                <a:latin typeface="Arial Black" pitchFamily="34" charset="0"/>
              </a:rPr>
              <a:t>를 선택한다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r>
              <a:rPr lang="ko-KR" altLang="en-US" sz="1600" dirty="0">
                <a:latin typeface="Arial Black" pitchFamily="34" charset="0"/>
              </a:rPr>
              <a:t>단계</a:t>
            </a:r>
            <a:r>
              <a:rPr lang="en-US" altLang="ko-KR" sz="1600" dirty="0">
                <a:latin typeface="Arial Black" pitchFamily="34" charset="0"/>
              </a:rPr>
              <a:t>2. </a:t>
            </a:r>
            <a:r>
              <a:rPr lang="ko-KR" altLang="en-US" sz="1600" dirty="0">
                <a:latin typeface="Arial Black" pitchFamily="34" charset="0"/>
              </a:rPr>
              <a:t>회전을 하게 하는 최상위 </a:t>
            </a:r>
            <a:r>
              <a:rPr lang="en-US" altLang="ko-KR" sz="1600" dirty="0" err="1">
                <a:latin typeface="Arial Black" pitchFamily="34" charset="0"/>
              </a:rPr>
              <a:t>GameObject</a:t>
            </a:r>
            <a:r>
              <a:rPr lang="ko-KR" altLang="en-US" sz="1600" dirty="0">
                <a:latin typeface="Arial Black" pitchFamily="34" charset="0"/>
              </a:rPr>
              <a:t>에게 추가할 </a:t>
            </a:r>
            <a:r>
              <a:rPr lang="en-US" altLang="ko-KR" sz="1600" dirty="0" err="1">
                <a:latin typeface="Arial Black" pitchFamily="34" charset="0"/>
              </a:rPr>
              <a:t>Compoenent</a:t>
            </a:r>
            <a:r>
              <a:rPr lang="ko-KR" altLang="en-US" sz="1600" dirty="0">
                <a:latin typeface="Arial Black" pitchFamily="34" charset="0"/>
              </a:rPr>
              <a:t>를 제작하자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r>
              <a:rPr lang="ko-KR" altLang="en-US" sz="1600" dirty="0">
                <a:latin typeface="Arial Black" pitchFamily="34" charset="0"/>
              </a:rPr>
              <a:t>단계</a:t>
            </a:r>
            <a:r>
              <a:rPr lang="en-US" altLang="ko-KR" sz="1600" dirty="0">
                <a:latin typeface="Arial Black" pitchFamily="34" charset="0"/>
              </a:rPr>
              <a:t>3. </a:t>
            </a:r>
            <a:r>
              <a:rPr lang="en-US" altLang="ko-KR" sz="1600" dirty="0" err="1">
                <a:latin typeface="Arial Black" pitchFamily="34" charset="0"/>
              </a:rPr>
              <a:t>transform.Rotate</a:t>
            </a:r>
            <a:r>
              <a:rPr lang="en-US" altLang="ko-KR" sz="1600" dirty="0">
                <a:latin typeface="Arial Black" pitchFamily="34" charset="0"/>
              </a:rPr>
              <a:t>() Method</a:t>
            </a:r>
            <a:r>
              <a:rPr lang="ko-KR" altLang="en-US" sz="1600" dirty="0">
                <a:latin typeface="Arial Black" pitchFamily="34" charset="0"/>
              </a:rPr>
              <a:t>를 이용해서 매 프레임마다 회전하게 </a:t>
            </a:r>
            <a:r>
              <a:rPr lang="en-US" altLang="ko-KR" sz="1600" dirty="0">
                <a:latin typeface="Arial Black" pitchFamily="34" charset="0"/>
              </a:rPr>
              <a:t>Component</a:t>
            </a:r>
            <a:r>
              <a:rPr lang="ko-KR" altLang="en-US" sz="1600" dirty="0">
                <a:latin typeface="Arial Black" pitchFamily="34" charset="0"/>
              </a:rPr>
              <a:t>를</a:t>
            </a:r>
            <a:r>
              <a:rPr lang="en-US" altLang="ko-KR" sz="1600" dirty="0">
                <a:latin typeface="Arial Black" pitchFamily="34" charset="0"/>
              </a:rPr>
              <a:t> </a:t>
            </a:r>
            <a:r>
              <a:rPr lang="ko-KR" altLang="en-US" sz="1600" dirty="0">
                <a:latin typeface="Arial Black" pitchFamily="34" charset="0"/>
              </a:rPr>
              <a:t>편집하자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r>
              <a:rPr lang="ko-KR" altLang="en-US" sz="1600" dirty="0">
                <a:latin typeface="Arial Black" pitchFamily="34" charset="0"/>
              </a:rPr>
              <a:t>단계</a:t>
            </a:r>
            <a:r>
              <a:rPr lang="en-US" altLang="ko-KR" sz="1600" dirty="0">
                <a:latin typeface="Arial Black" pitchFamily="34" charset="0"/>
              </a:rPr>
              <a:t>4. </a:t>
            </a:r>
            <a:r>
              <a:rPr lang="ko-KR" altLang="en-US" sz="1600" dirty="0">
                <a:latin typeface="Arial Black" pitchFamily="34" charset="0"/>
              </a:rPr>
              <a:t>준비된 </a:t>
            </a:r>
            <a:r>
              <a:rPr lang="en-US" altLang="ko-KR" sz="1600" dirty="0">
                <a:latin typeface="Arial Black" pitchFamily="34" charset="0"/>
              </a:rPr>
              <a:t>Component</a:t>
            </a:r>
            <a:r>
              <a:rPr lang="ko-KR" altLang="en-US" sz="1600" dirty="0">
                <a:latin typeface="Arial Black" pitchFamily="34" charset="0"/>
              </a:rPr>
              <a:t>를 추가하자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8D87EFE-8DB8-4807-9258-D77BD79D8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35" y="1079730"/>
            <a:ext cx="2928742" cy="155279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4084856-1019-4ABB-A898-79B21AB6F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35" y="3052710"/>
            <a:ext cx="2928742" cy="752580"/>
          </a:xfrm>
          <a:prstGeom prst="rect">
            <a:avLst/>
          </a:prstGeom>
        </p:spPr>
      </p:pic>
      <p:pic>
        <p:nvPicPr>
          <p:cNvPr id="10" name="그림 9" descr="화면, 시계, 검은색, 쥐고있는이(가) 표시된 사진&#10;&#10;자동 생성된 설명">
            <a:extLst>
              <a:ext uri="{FF2B5EF4-FFF2-40B4-BE49-F238E27FC236}">
                <a16:creationId xmlns:a16="http://schemas.microsoft.com/office/drawing/2014/main" xmlns="" id="{96E3ABA5-CB55-4C9F-B1F8-7B59D3E4F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35" y="4272675"/>
            <a:ext cx="6144482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E202E9-A7F6-4520-B4FF-A3F45E47E0C5}"/>
              </a:ext>
            </a:extLst>
          </p:cNvPr>
          <p:cNvSpPr txBox="1"/>
          <p:nvPr/>
        </p:nvSpPr>
        <p:spPr>
          <a:xfrm>
            <a:off x="1145146" y="733245"/>
            <a:ext cx="9902263" cy="56015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InGameUI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제작</a:t>
            </a:r>
            <a:endParaRPr lang="en-US" altLang="ko-KR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게임 월드와 공간개념이 다르므로 </a:t>
            </a:r>
            <a:r>
              <a:rPr lang="en-US" altLang="ko-KR" sz="1600" dirty="0">
                <a:latin typeface="Arial Black" pitchFamily="34" charset="0"/>
              </a:rPr>
              <a:t>UI</a:t>
            </a:r>
            <a:r>
              <a:rPr lang="ko-KR" altLang="en-US" sz="1600" dirty="0">
                <a:latin typeface="Arial Black" pitchFamily="34" charset="0"/>
              </a:rPr>
              <a:t>는 별도의 공간으로 처리한다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Scene</a:t>
            </a:r>
            <a:r>
              <a:rPr lang="ko-KR" altLang="en-US" sz="1600" dirty="0">
                <a:latin typeface="Arial Black" pitchFamily="34" charset="0"/>
              </a:rPr>
              <a:t>상에서 보여지는 것이 그대로 </a:t>
            </a:r>
            <a:r>
              <a:rPr lang="en-US" altLang="ko-KR" sz="1600" dirty="0">
                <a:latin typeface="Arial Black" pitchFamily="34" charset="0"/>
              </a:rPr>
              <a:t>Game View</a:t>
            </a:r>
            <a:r>
              <a:rPr lang="ko-KR" altLang="en-US" sz="1600" dirty="0">
                <a:latin typeface="Arial Black" pitchFamily="34" charset="0"/>
              </a:rPr>
              <a:t>에 나타나는 것이 아니므로 안심해도 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Unity</a:t>
            </a:r>
            <a:r>
              <a:rPr lang="ko-KR" altLang="en-US" sz="1600" dirty="0">
                <a:latin typeface="Arial Black" pitchFamily="34" charset="0"/>
              </a:rPr>
              <a:t>에서는 </a:t>
            </a:r>
            <a:r>
              <a:rPr lang="en-US" altLang="ko-KR" sz="1600" dirty="0">
                <a:latin typeface="Arial Black" pitchFamily="34" charset="0"/>
              </a:rPr>
              <a:t>NGUI(Next gen UI)</a:t>
            </a:r>
            <a:r>
              <a:rPr lang="ko-KR" altLang="en-US" sz="1600" dirty="0">
                <a:latin typeface="Arial Black" pitchFamily="34" charset="0"/>
              </a:rPr>
              <a:t>라는 외부 </a:t>
            </a:r>
            <a:r>
              <a:rPr lang="en-US" altLang="ko-KR" sz="1600" dirty="0">
                <a:latin typeface="Arial Black" pitchFamily="34" charset="0"/>
              </a:rPr>
              <a:t>Plugin</a:t>
            </a:r>
            <a:r>
              <a:rPr lang="ko-KR" altLang="en-US" sz="1600" dirty="0">
                <a:latin typeface="Arial Black" pitchFamily="34" charset="0"/>
              </a:rPr>
              <a:t>에서 착안한 </a:t>
            </a:r>
            <a:r>
              <a:rPr lang="en-US" altLang="ko-KR" sz="1600" dirty="0">
                <a:latin typeface="Arial Black" pitchFamily="34" charset="0"/>
              </a:rPr>
              <a:t>UGUI</a:t>
            </a:r>
            <a:r>
              <a:rPr lang="ko-KR" altLang="en-US" sz="1600" dirty="0">
                <a:latin typeface="Arial Black" pitchFamily="34" charset="0"/>
              </a:rPr>
              <a:t>를 자체적으로 지원 하고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UGUI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UNITY</a:t>
            </a:r>
            <a:r>
              <a:rPr lang="ko-KR" altLang="en-US" sz="1600" dirty="0">
                <a:latin typeface="Arial Black" pitchFamily="34" charset="0"/>
              </a:rPr>
              <a:t>에서 제공하는 </a:t>
            </a:r>
            <a:r>
              <a:rPr lang="en-US" altLang="ko-KR" sz="1600" dirty="0">
                <a:latin typeface="Arial Black" pitchFamily="34" charset="0"/>
              </a:rPr>
              <a:t>UI </a:t>
            </a:r>
            <a:r>
              <a:rPr lang="ko-KR" altLang="en-US" sz="1600" dirty="0">
                <a:latin typeface="Arial Black" pitchFamily="34" charset="0"/>
              </a:rPr>
              <a:t>오브젝트 관리 시스템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NGUI</a:t>
            </a:r>
            <a:r>
              <a:rPr lang="ko-KR" altLang="en-US" sz="1600" dirty="0">
                <a:latin typeface="Arial Black" pitchFamily="34" charset="0"/>
              </a:rPr>
              <a:t>의 기능을 많이 가지고 있으며</a:t>
            </a:r>
            <a:r>
              <a:rPr lang="en-US" altLang="ko-KR" sz="1600" dirty="0">
                <a:latin typeface="Arial Black" pitchFamily="34" charset="0"/>
              </a:rPr>
              <a:t>, NGUI</a:t>
            </a:r>
            <a:r>
              <a:rPr lang="ko-KR" altLang="en-US" sz="1600" dirty="0">
                <a:latin typeface="Arial Black" pitchFamily="34" charset="0"/>
              </a:rPr>
              <a:t>와 똑같은 문제인 </a:t>
            </a:r>
            <a:r>
              <a:rPr lang="en-US" altLang="ko-KR" sz="1600" dirty="0">
                <a:latin typeface="Arial Black" pitchFamily="34" charset="0"/>
              </a:rPr>
              <a:t>Particle </a:t>
            </a:r>
            <a:r>
              <a:rPr lang="en-US" altLang="ko-KR" sz="1600" dirty="0" err="1">
                <a:latin typeface="Arial Black" pitchFamily="34" charset="0"/>
              </a:rPr>
              <a:t>Randerring</a:t>
            </a:r>
            <a:r>
              <a:rPr lang="en-US" altLang="ko-KR" sz="1600" dirty="0">
                <a:latin typeface="Arial Black" pitchFamily="34" charset="0"/>
              </a:rPr>
              <a:t> Sort</a:t>
            </a:r>
            <a:r>
              <a:rPr lang="ko-KR" altLang="en-US" sz="1600" dirty="0">
                <a:latin typeface="Arial Black" pitchFamily="34" charset="0"/>
              </a:rPr>
              <a:t> 문제가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Hierarchy</a:t>
            </a:r>
            <a:r>
              <a:rPr lang="ko-KR" altLang="en-US" sz="1600" dirty="0">
                <a:latin typeface="Arial Black" pitchFamily="34" charset="0"/>
              </a:rPr>
              <a:t>상의 계층 순서대로 </a:t>
            </a:r>
            <a:r>
              <a:rPr lang="en-US" altLang="ko-KR" sz="1600" dirty="0">
                <a:latin typeface="Arial Black" pitchFamily="34" charset="0"/>
              </a:rPr>
              <a:t>Depth</a:t>
            </a:r>
            <a:r>
              <a:rPr lang="ko-KR" altLang="en-US" sz="1600" dirty="0">
                <a:latin typeface="Arial Black" pitchFamily="34" charset="0"/>
              </a:rPr>
              <a:t>를 처리하기 때문에 </a:t>
            </a:r>
            <a:r>
              <a:rPr lang="en-US" altLang="ko-KR" sz="1600" dirty="0">
                <a:latin typeface="Arial Black" pitchFamily="34" charset="0"/>
              </a:rPr>
              <a:t>NGUI</a:t>
            </a:r>
            <a:r>
              <a:rPr lang="ko-KR" altLang="en-US" sz="1600" dirty="0">
                <a:latin typeface="Arial Black" pitchFamily="34" charset="0"/>
              </a:rPr>
              <a:t>보다 신경을 덜 쓸 수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Canvas, Image, Text</a:t>
            </a:r>
            <a:r>
              <a:rPr lang="ko-KR" altLang="en-US" sz="1600" dirty="0">
                <a:latin typeface="Arial Black" pitchFamily="34" charset="0"/>
              </a:rPr>
              <a:t>를 알아보자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Script</a:t>
            </a:r>
            <a:r>
              <a:rPr lang="ko-KR" altLang="en-US" sz="1600" dirty="0">
                <a:latin typeface="Arial Black" pitchFamily="34" charset="0"/>
              </a:rPr>
              <a:t>에서 </a:t>
            </a:r>
            <a:r>
              <a:rPr lang="en-US" altLang="ko-KR" sz="1600" dirty="0" err="1">
                <a:latin typeface="Arial Black" pitchFamily="34" charset="0"/>
              </a:rPr>
              <a:t>UnityEngine.UI</a:t>
            </a:r>
            <a:r>
              <a:rPr lang="en-US" altLang="ko-KR" sz="1600" dirty="0">
                <a:latin typeface="Arial Black" pitchFamily="34" charset="0"/>
              </a:rPr>
              <a:t>;</a:t>
            </a:r>
            <a:r>
              <a:rPr lang="ko-KR" altLang="en-US" sz="1600" dirty="0">
                <a:latin typeface="Arial Black" pitchFamily="34" charset="0"/>
              </a:rPr>
              <a:t>를 선언하고 </a:t>
            </a:r>
            <a:r>
              <a:rPr lang="en-US" altLang="ko-KR" sz="1600" dirty="0">
                <a:latin typeface="Arial Black" pitchFamily="34" charset="0"/>
              </a:rPr>
              <a:t>Code</a:t>
            </a:r>
            <a:r>
              <a:rPr lang="ko-KR" altLang="en-US" sz="1600" dirty="0">
                <a:latin typeface="Arial Black" pitchFamily="34" charset="0"/>
              </a:rPr>
              <a:t>에서 컨트롤 할 수 있다</a:t>
            </a:r>
          </a:p>
          <a:p>
            <a:endParaRPr lang="en-US" altLang="ko-KR" sz="1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2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E202E9-A7F6-4520-B4FF-A3F45E47E0C5}"/>
              </a:ext>
            </a:extLst>
          </p:cNvPr>
          <p:cNvSpPr txBox="1"/>
          <p:nvPr/>
        </p:nvSpPr>
        <p:spPr>
          <a:xfrm>
            <a:off x="1145146" y="733245"/>
            <a:ext cx="9902263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생존 시간 체크용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UI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를 추가해 보자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.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</a:rPr>
              <a:t>UI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Text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Text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추가 할 수 있는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Text UI 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생성된다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UGUI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에서는 모든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UI 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들은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UI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그려지고 배치되어질 공간인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Canvas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반듯이 하나 이상은 필요하기 때문에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Canvas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없다면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Canvas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자동으로 추가되고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Canvas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Root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추가한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UI 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추가된다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Scene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으로 돌아가서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2D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버튼을 활성화해서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2D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Mode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변경해보자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 UI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작업에서는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2D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Mode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축 회전을 고정해주는 것이 작업이 편하다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F1115EC-068E-4CFD-9E6E-A6001975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157977"/>
            <a:ext cx="4482641" cy="476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F229692-98D5-4A2C-AA2C-8D845465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0" y="2059025"/>
            <a:ext cx="4482641" cy="765839"/>
          </a:xfrm>
          <a:prstGeom prst="rect">
            <a:avLst/>
          </a:prstGeom>
        </p:spPr>
      </p:pic>
      <p:pic>
        <p:nvPicPr>
          <p:cNvPr id="9" name="그림 8" descr="앉아있는, 하얀색, 대형, 컴퓨터이(가) 표시된 사진&#10;&#10;자동 생성된 설명">
            <a:extLst>
              <a:ext uri="{FF2B5EF4-FFF2-40B4-BE49-F238E27FC236}">
                <a16:creationId xmlns:a16="http://schemas.microsoft.com/office/drawing/2014/main" xmlns="" id="{176BAEBA-FAB6-491C-B365-1413B4B90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730" y="3558109"/>
            <a:ext cx="4482642" cy="2535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0E8108-E522-4957-9948-761B26D0FA86}"/>
              </a:ext>
            </a:extLst>
          </p:cNvPr>
          <p:cNvSpPr txBox="1"/>
          <p:nvPr/>
        </p:nvSpPr>
        <p:spPr>
          <a:xfrm>
            <a:off x="7983793" y="3734066"/>
            <a:ext cx="38640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우리가 제작한 </a:t>
            </a:r>
            <a:r>
              <a:rPr lang="en-US" altLang="ko-KR" sz="1600" dirty="0">
                <a:latin typeface="Arial Black" panose="020B0A04020102020204" pitchFamily="34" charset="0"/>
              </a:rPr>
              <a:t>3D Object</a:t>
            </a:r>
            <a:r>
              <a:rPr lang="ko-KR" altLang="en-US" sz="1600" dirty="0">
                <a:latin typeface="Arial Black" panose="020B0A04020102020204" pitchFamily="34" charset="0"/>
              </a:rPr>
              <a:t>와 별도로 </a:t>
            </a:r>
            <a:r>
              <a:rPr lang="en-US" altLang="ko-KR" sz="1600" dirty="0">
                <a:latin typeface="Arial Black" panose="020B0A04020102020204" pitchFamily="34" charset="0"/>
              </a:rPr>
              <a:t>Canvas</a:t>
            </a:r>
            <a:r>
              <a:rPr lang="ko-KR" altLang="en-US" sz="1600" dirty="0">
                <a:latin typeface="Arial Black" panose="020B0A04020102020204" pitchFamily="34" charset="0"/>
              </a:rPr>
              <a:t>라는 공간안에서 모든 작업이 진행된다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anose="020B0A04020102020204" pitchFamily="34" charset="0"/>
              </a:rPr>
              <a:t>Canvas</a:t>
            </a:r>
            <a:r>
              <a:rPr lang="ko-KR" altLang="en-US" sz="1600" dirty="0">
                <a:latin typeface="Arial Black" panose="020B0A04020102020204" pitchFamily="34" charset="0"/>
              </a:rPr>
              <a:t>는 하위 </a:t>
            </a:r>
            <a:r>
              <a:rPr lang="en-US" altLang="ko-KR" sz="1600" dirty="0">
                <a:latin typeface="Arial Black" panose="020B0A04020102020204" pitchFamily="34" charset="0"/>
              </a:rPr>
              <a:t>UI Object</a:t>
            </a:r>
            <a:r>
              <a:rPr lang="ko-KR" altLang="en-US" sz="1600" dirty="0">
                <a:latin typeface="Arial Black" panose="020B0A04020102020204" pitchFamily="34" charset="0"/>
              </a:rPr>
              <a:t>의 </a:t>
            </a:r>
            <a:r>
              <a:rPr lang="en-US" altLang="ko-KR" sz="1600" dirty="0">
                <a:latin typeface="Arial Black" panose="020B0A04020102020204" pitchFamily="34" charset="0"/>
              </a:rPr>
              <a:t>Anchor </a:t>
            </a:r>
            <a:r>
              <a:rPr lang="ko-KR" altLang="en-US" sz="1600" dirty="0">
                <a:latin typeface="Arial Black" panose="020B0A04020102020204" pitchFamily="34" charset="0"/>
              </a:rPr>
              <a:t>를 관리하고 속성 설정에 따라 </a:t>
            </a:r>
            <a:r>
              <a:rPr lang="en-US" altLang="ko-KR" sz="1600" dirty="0">
                <a:latin typeface="Arial Black" panose="020B0A04020102020204" pitchFamily="34" charset="0"/>
              </a:rPr>
              <a:t>Main Camera</a:t>
            </a:r>
            <a:r>
              <a:rPr lang="ko-KR" altLang="en-US" sz="1600" dirty="0">
                <a:latin typeface="Arial Black" panose="020B0A04020102020204" pitchFamily="34" charset="0"/>
              </a:rPr>
              <a:t>에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</a:rPr>
              <a:t>어떻 형태로 나타낼 것 인지가 달라 진다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D31788B-A77B-41CC-B867-A11C913D1EB3}"/>
              </a:ext>
            </a:extLst>
          </p:cNvPr>
          <p:cNvSpPr/>
          <p:nvPr/>
        </p:nvSpPr>
        <p:spPr>
          <a:xfrm>
            <a:off x="4021394" y="3637935"/>
            <a:ext cx="285135" cy="9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30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E202E9-A7F6-4520-B4FF-A3F45E47E0C5}"/>
              </a:ext>
            </a:extLst>
          </p:cNvPr>
          <p:cNvSpPr txBox="1"/>
          <p:nvPr/>
        </p:nvSpPr>
        <p:spPr>
          <a:xfrm>
            <a:off x="1145146" y="733245"/>
            <a:ext cx="99022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Scene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 추가된 각각의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들을 보면 여러가지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들이 추가 되어 있다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D0B907A-E2CB-41F4-8B5F-08B55619A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198397"/>
            <a:ext cx="3253608" cy="3647985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6AF189F-8C8F-47AF-AE36-8C416B1D1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88" y="1198398"/>
            <a:ext cx="2902693" cy="3645782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7522118-E15B-42EA-83CA-77D57C40D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50" y="1198397"/>
            <a:ext cx="3360760" cy="3645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2E465B-8A15-4C91-8323-E856226009C4}"/>
              </a:ext>
            </a:extLst>
          </p:cNvPr>
          <p:cNvSpPr txBox="1"/>
          <p:nvPr/>
        </p:nvSpPr>
        <p:spPr>
          <a:xfrm>
            <a:off x="1717191" y="5311534"/>
            <a:ext cx="210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Canvas</a:t>
            </a:r>
            <a:r>
              <a:rPr lang="ko-KR" altLang="en-US" dirty="0">
                <a:latin typeface="Arial Black" panose="020B0A04020102020204" pitchFamily="34" charset="0"/>
              </a:rPr>
              <a:t>의 속성들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2C9ECDD-8623-43B1-BA19-0EE436F93401}"/>
              </a:ext>
            </a:extLst>
          </p:cNvPr>
          <p:cNvSpPr txBox="1"/>
          <p:nvPr/>
        </p:nvSpPr>
        <p:spPr>
          <a:xfrm>
            <a:off x="5169730" y="5290270"/>
            <a:ext cx="174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Text</a:t>
            </a:r>
            <a:r>
              <a:rPr lang="ko-KR" altLang="en-US" dirty="0">
                <a:latin typeface="Arial Black" panose="020B0A04020102020204" pitchFamily="34" charset="0"/>
              </a:rPr>
              <a:t>의 속성들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B454E4C-4455-4E9B-8CAB-4612750B4BB1}"/>
              </a:ext>
            </a:extLst>
          </p:cNvPr>
          <p:cNvSpPr txBox="1"/>
          <p:nvPr/>
        </p:nvSpPr>
        <p:spPr>
          <a:xfrm>
            <a:off x="7950392" y="5290270"/>
            <a:ext cx="283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Black" panose="020B0A04020102020204" pitchFamily="34" charset="0"/>
              </a:rPr>
              <a:t>EventSystem</a:t>
            </a:r>
            <a:r>
              <a:rPr lang="ko-KR" altLang="en-US" dirty="0">
                <a:latin typeface="Arial Black" panose="020B0A04020102020204" pitchFamily="34" charset="0"/>
              </a:rPr>
              <a:t>의 속성들</a:t>
            </a:r>
          </a:p>
        </p:txBody>
      </p:sp>
    </p:spTree>
    <p:extLst>
      <p:ext uri="{BB962C8B-B14F-4D97-AF65-F5344CB8AC3E}">
        <p14:creationId xmlns:p14="http://schemas.microsoft.com/office/powerpoint/2010/main" val="174468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BBAD39-6181-4AB9-8D2D-4AEF1A61FB2A}"/>
              </a:ext>
            </a:extLst>
          </p:cNvPr>
          <p:cNvSpPr txBox="1"/>
          <p:nvPr/>
        </p:nvSpPr>
        <p:spPr>
          <a:xfrm>
            <a:off x="1135749" y="589030"/>
            <a:ext cx="9907389" cy="61247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Canvas</a:t>
            </a:r>
          </a:p>
          <a:p>
            <a:pPr marL="742950" lvl="1" indent="-285750" fontAlgn="base">
              <a:buFontTx/>
              <a:buChar char="-"/>
            </a:pPr>
            <a:endParaRPr lang="en-US" altLang="ko-KR" sz="1400" dirty="0">
              <a:latin typeface="Arial Black" pitchFamily="34" charset="0"/>
            </a:endParaRPr>
          </a:p>
          <a:p>
            <a:pPr marL="742950" lvl="1" indent="-285750" fontAlgn="base">
              <a:buFontTx/>
              <a:buChar char="-"/>
            </a:pPr>
            <a:r>
              <a:rPr lang="ko-KR" altLang="en-US" sz="1600" dirty="0">
                <a:latin typeface="Arial Black" pitchFamily="34" charset="0"/>
              </a:rPr>
              <a:t>모든 </a:t>
            </a:r>
            <a:r>
              <a:rPr lang="en-US" altLang="ko-KR" sz="1600" dirty="0">
                <a:latin typeface="Arial Black" pitchFamily="34" charset="0"/>
              </a:rPr>
              <a:t>UI </a:t>
            </a:r>
            <a:r>
              <a:rPr lang="ko-KR" altLang="en-US" sz="1600" dirty="0">
                <a:latin typeface="Arial Black" pitchFamily="34" charset="0"/>
              </a:rPr>
              <a:t>요소를 배치하기 위한 영역</a:t>
            </a:r>
            <a:r>
              <a:rPr lang="en-US" altLang="ko-KR" sz="1600" dirty="0">
                <a:latin typeface="Arial Black" pitchFamily="34" charset="0"/>
              </a:rPr>
              <a:t>. Canvas </a:t>
            </a:r>
            <a:r>
              <a:rPr lang="ko-KR" altLang="en-US" sz="1600" dirty="0">
                <a:latin typeface="Arial Black" pitchFamily="34" charset="0"/>
              </a:rPr>
              <a:t>요소와 함께 사용하는 게임 오브젝트로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모든 </a:t>
            </a:r>
            <a:r>
              <a:rPr lang="en-US" altLang="ko-KR" sz="1600" dirty="0">
                <a:latin typeface="Arial Black" pitchFamily="34" charset="0"/>
              </a:rPr>
              <a:t>UI </a:t>
            </a:r>
            <a:r>
              <a:rPr lang="ko-KR" altLang="en-US" sz="1600" dirty="0">
                <a:latin typeface="Arial Black" pitchFamily="34" charset="0"/>
              </a:rPr>
              <a:t>요소는 </a:t>
            </a:r>
            <a:r>
              <a:rPr lang="en-US" altLang="ko-KR" sz="1600" dirty="0">
                <a:latin typeface="Arial Black" pitchFamily="34" charset="0"/>
              </a:rPr>
              <a:t>Canvas</a:t>
            </a:r>
            <a:r>
              <a:rPr lang="ko-KR" altLang="en-US" sz="1600" dirty="0">
                <a:latin typeface="Arial Black" pitchFamily="34" charset="0"/>
              </a:rPr>
              <a:t>의 자식 요소여야 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742950" lvl="1" indent="-285750" fontAlgn="base">
              <a:buFontTx/>
              <a:buChar char="-"/>
            </a:pPr>
            <a:r>
              <a:rPr lang="en-US" altLang="ko-KR" sz="1600" dirty="0">
                <a:latin typeface="Arial Black" pitchFamily="34" charset="0"/>
              </a:rPr>
              <a:t>UI</a:t>
            </a:r>
            <a:r>
              <a:rPr lang="ko-KR" altLang="en-US" sz="1600" dirty="0">
                <a:latin typeface="Arial Black" pitchFamily="34" charset="0"/>
              </a:rPr>
              <a:t>요소들을 그룹화하는 요소</a:t>
            </a:r>
            <a:r>
              <a:rPr lang="en-US" altLang="ko-KR" sz="1600" dirty="0">
                <a:latin typeface="Arial Black" pitchFamily="34" charset="0"/>
              </a:rPr>
              <a:t>, UI</a:t>
            </a:r>
            <a:r>
              <a:rPr lang="ko-KR" altLang="en-US" sz="1600" dirty="0">
                <a:latin typeface="Arial Black" pitchFamily="34" charset="0"/>
              </a:rPr>
              <a:t>요소들은 </a:t>
            </a:r>
            <a:r>
              <a:rPr lang="en-US" altLang="ko-KR" sz="1600" dirty="0">
                <a:latin typeface="Arial Black" pitchFamily="34" charset="0"/>
              </a:rPr>
              <a:t>Canvas</a:t>
            </a:r>
            <a:r>
              <a:rPr lang="ko-KR" altLang="en-US" sz="1600" dirty="0">
                <a:latin typeface="Arial Black" pitchFamily="34" charset="0"/>
              </a:rPr>
              <a:t>위에 존재해야 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742950" lvl="1" indent="-285750" fontAlgn="base">
              <a:buFontTx/>
              <a:buChar char="-"/>
            </a:pPr>
            <a:r>
              <a:rPr lang="ko-KR" altLang="en-US" sz="1600" dirty="0">
                <a:latin typeface="Arial Black" pitchFamily="34" charset="0"/>
              </a:rPr>
              <a:t>한 </a:t>
            </a:r>
            <a:r>
              <a:rPr lang="ko-KR" altLang="en-US" sz="1600" dirty="0" err="1">
                <a:latin typeface="Arial Black" pitchFamily="34" charset="0"/>
              </a:rPr>
              <a:t>씬에서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ko-KR" altLang="en-US" sz="1600" dirty="0" err="1">
                <a:latin typeface="Arial Black" pitchFamily="34" charset="0"/>
              </a:rPr>
              <a:t>여러개의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en-US" altLang="ko-KR" sz="1600" dirty="0">
                <a:latin typeface="Arial Black" pitchFamily="34" charset="0"/>
              </a:rPr>
              <a:t>Canvas</a:t>
            </a:r>
            <a:r>
              <a:rPr lang="ko-KR" altLang="en-US" sz="1600" dirty="0">
                <a:latin typeface="Arial Black" pitchFamily="34" charset="0"/>
              </a:rPr>
              <a:t>가 존재할 수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742950" lvl="1" indent="-285750" fontAlgn="base">
              <a:buFontTx/>
              <a:buChar char="-"/>
            </a:pPr>
            <a:r>
              <a:rPr lang="en-US" altLang="ko-KR" sz="1600" dirty="0">
                <a:latin typeface="Arial Black" pitchFamily="34" charset="0"/>
              </a:rPr>
              <a:t>UI</a:t>
            </a:r>
            <a:r>
              <a:rPr lang="ko-KR" altLang="en-US" sz="1600" dirty="0">
                <a:latin typeface="Arial Black" pitchFamily="34" charset="0"/>
              </a:rPr>
              <a:t>요소들은 </a:t>
            </a:r>
            <a:r>
              <a:rPr lang="en-US" altLang="ko-KR" sz="1600" dirty="0">
                <a:latin typeface="Arial Black" pitchFamily="34" charset="0"/>
              </a:rPr>
              <a:t>Canvas</a:t>
            </a:r>
            <a:r>
              <a:rPr lang="ko-KR" altLang="en-US" sz="1600" dirty="0">
                <a:latin typeface="Arial Black" pitchFamily="34" charset="0"/>
              </a:rPr>
              <a:t>의 자식으로 존재한다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Render Mode </a:t>
            </a:r>
            <a:r>
              <a:rPr lang="en-US" altLang="ko-KR" dirty="0">
                <a:latin typeface="Arial Black" pitchFamily="34" charset="0"/>
              </a:rPr>
              <a:t>: </a:t>
            </a:r>
            <a:endParaRPr lang="ko-KR" altLang="en-US" dirty="0">
              <a:latin typeface="Arial Black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Screen Space Overlay </a:t>
            </a:r>
            <a:r>
              <a:rPr lang="en-US" altLang="ko-KR" sz="1600" dirty="0">
                <a:latin typeface="Arial Black" pitchFamily="34" charset="0"/>
              </a:rPr>
              <a:t>– </a:t>
            </a:r>
            <a:r>
              <a:rPr lang="en-US" altLang="ko-KR" sz="1600" dirty="0" err="1">
                <a:latin typeface="Arial Black" pitchFamily="34" charset="0"/>
              </a:rPr>
              <a:t>Renderring</a:t>
            </a:r>
            <a:r>
              <a:rPr lang="en-US" altLang="ko-KR" sz="1600" dirty="0">
                <a:latin typeface="Arial Black" pitchFamily="34" charset="0"/>
              </a:rPr>
              <a:t> </a:t>
            </a:r>
            <a:r>
              <a:rPr lang="ko-KR" altLang="en-US" sz="1600" dirty="0">
                <a:latin typeface="Arial Black" pitchFamily="34" charset="0"/>
              </a:rPr>
              <a:t>되는 것들의 위에 </a:t>
            </a:r>
            <a:r>
              <a:rPr lang="en-US" altLang="ko-KR" sz="1600" dirty="0">
                <a:latin typeface="Arial Black" pitchFamily="34" charset="0"/>
              </a:rPr>
              <a:t>UI</a:t>
            </a:r>
            <a:r>
              <a:rPr lang="ko-KR" altLang="en-US" sz="1600" dirty="0">
                <a:latin typeface="Arial Black" pitchFamily="34" charset="0"/>
              </a:rPr>
              <a:t>가 온다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강제로 화면 전체를 </a:t>
            </a: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ko-KR" altLang="en-US" sz="1600" dirty="0">
                <a:latin typeface="Arial Black" pitchFamily="34" charset="0"/>
              </a:rPr>
              <a:t>로 채우기 때문에</a:t>
            </a:r>
            <a:r>
              <a:rPr lang="en-US" altLang="ko-KR" sz="1600" dirty="0">
                <a:latin typeface="Arial Black" pitchFamily="34" charset="0"/>
              </a:rPr>
              <a:t> </a:t>
            </a:r>
            <a:r>
              <a:rPr lang="en-US" altLang="ko-KR" sz="1600" dirty="0" err="1">
                <a:latin typeface="Arial Black" pitchFamily="34" charset="0"/>
              </a:rPr>
              <a:t>RectTransform</a:t>
            </a:r>
            <a:r>
              <a:rPr lang="ko-KR" altLang="en-US" sz="1600" dirty="0">
                <a:latin typeface="Arial Black" pitchFamily="34" charset="0"/>
              </a:rPr>
              <a:t>을</a:t>
            </a:r>
            <a:r>
              <a:rPr lang="en-US" altLang="ko-KR" sz="1600" dirty="0">
                <a:latin typeface="Arial Black" pitchFamily="34" charset="0"/>
              </a:rPr>
              <a:t> </a:t>
            </a:r>
            <a:r>
              <a:rPr lang="ko-KR" altLang="en-US" sz="1600" dirty="0">
                <a:latin typeface="Arial Black" pitchFamily="34" charset="0"/>
              </a:rPr>
              <a:t>컨트롤 할 수 없다</a:t>
            </a:r>
            <a:r>
              <a:rPr lang="en-US" altLang="ko-KR" sz="1600" dirty="0">
                <a:latin typeface="Arial Black" pitchFamily="34" charset="0"/>
              </a:rPr>
              <a:t>. 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Screen Space Camera </a:t>
            </a:r>
            <a:r>
              <a:rPr lang="en-US" altLang="ko-KR" sz="1600" dirty="0">
                <a:latin typeface="Arial Black" pitchFamily="34" charset="0"/>
              </a:rPr>
              <a:t>– Scene</a:t>
            </a:r>
            <a:r>
              <a:rPr lang="ko-KR" altLang="en-US" sz="1600" dirty="0">
                <a:latin typeface="Arial Black" pitchFamily="34" charset="0"/>
              </a:rPr>
              <a:t>의 특정 카메라에 투영 시킬 때 사용한다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나머지는 </a:t>
            </a:r>
            <a:r>
              <a:rPr lang="en-US" altLang="ko-KR" sz="1600" dirty="0">
                <a:latin typeface="Arial Black" pitchFamily="34" charset="0"/>
              </a:rPr>
              <a:t>Overlay</a:t>
            </a:r>
            <a:r>
              <a:rPr lang="ko-KR" altLang="en-US" sz="1600" dirty="0">
                <a:latin typeface="Arial Black" pitchFamily="34" charset="0"/>
              </a:rPr>
              <a:t>랑 같다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World Space </a:t>
            </a:r>
            <a:r>
              <a:rPr lang="en-US" altLang="ko-KR" sz="1600" dirty="0">
                <a:latin typeface="Arial Black" pitchFamily="34" charset="0"/>
              </a:rPr>
              <a:t>: Scene</a:t>
            </a:r>
            <a:r>
              <a:rPr lang="ko-KR" altLang="en-US" sz="1600" dirty="0">
                <a:latin typeface="Arial Black" pitchFamily="34" charset="0"/>
              </a:rPr>
              <a:t> 볼륨의 </a:t>
            </a:r>
            <a:r>
              <a:rPr lang="en-US" altLang="ko-KR" sz="1600" dirty="0" err="1">
                <a:latin typeface="Arial Black" pitchFamily="34" charset="0"/>
              </a:rPr>
              <a:t>Eliment</a:t>
            </a:r>
            <a:r>
              <a:rPr lang="ko-KR" altLang="en-US" sz="1600" dirty="0">
                <a:latin typeface="Arial Black" pitchFamily="34" charset="0"/>
              </a:rPr>
              <a:t>를 </a:t>
            </a:r>
            <a:r>
              <a:rPr lang="en-US" altLang="ko-KR" sz="1600" dirty="0" err="1">
                <a:latin typeface="Arial Black" pitchFamily="34" charset="0"/>
              </a:rPr>
              <a:t>Renderring</a:t>
            </a:r>
            <a:r>
              <a:rPr lang="ko-KR" altLang="en-US" sz="1600" dirty="0">
                <a:latin typeface="Arial Black" pitchFamily="34" charset="0"/>
              </a:rPr>
              <a:t>한다</a:t>
            </a:r>
            <a:r>
              <a:rPr lang="en-US" altLang="ko-KR" sz="1600" dirty="0">
                <a:latin typeface="Arial Black" pitchFamily="34" charset="0"/>
              </a:rPr>
              <a:t>.</a:t>
            </a:r>
            <a:r>
              <a:rPr lang="ko-KR" altLang="en-US" sz="1600" dirty="0">
                <a:latin typeface="Arial Black" pitchFamily="34" charset="0"/>
              </a:rPr>
              <a:t>다른 오브젝트 처럼 똑같이 관리 한다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endParaRPr lang="ko-KR" altLang="en-US" sz="1600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Pixel Perfect </a:t>
            </a:r>
            <a:r>
              <a:rPr lang="en-US" altLang="ko-KR" dirty="0">
                <a:latin typeface="Arial Black" pitchFamily="34" charset="0"/>
              </a:rPr>
              <a:t>: </a:t>
            </a:r>
            <a:r>
              <a:rPr lang="ko-KR" altLang="en-US" dirty="0">
                <a:latin typeface="Arial Black" pitchFamily="34" charset="0"/>
              </a:rPr>
              <a:t>가장 가까운 픽셀로 조정</a:t>
            </a:r>
            <a:r>
              <a:rPr lang="en-US" altLang="ko-KR" dirty="0">
                <a:latin typeface="Arial Black" pitchFamily="34" charset="0"/>
              </a:rPr>
              <a:t>. </a:t>
            </a:r>
          </a:p>
          <a:p>
            <a:pPr lvl="1"/>
            <a:r>
              <a:rPr lang="en-US" altLang="ko-KR" dirty="0">
                <a:latin typeface="Arial Black" pitchFamily="34" charset="0"/>
              </a:rPr>
              <a:t>Render</a:t>
            </a:r>
            <a:r>
              <a:rPr lang="ko-KR" altLang="en-US" dirty="0">
                <a:latin typeface="Arial Black" pitchFamily="34" charset="0"/>
              </a:rPr>
              <a:t> </a:t>
            </a:r>
            <a:r>
              <a:rPr lang="en-US" altLang="ko-KR" dirty="0">
                <a:latin typeface="Arial Black" pitchFamily="34" charset="0"/>
              </a:rPr>
              <a:t>Mode</a:t>
            </a:r>
            <a:r>
              <a:rPr lang="ko-KR" altLang="en-US" dirty="0">
                <a:latin typeface="Arial Black" pitchFamily="34" charset="0"/>
              </a:rPr>
              <a:t>에서 </a:t>
            </a:r>
            <a:r>
              <a:rPr lang="en-US" altLang="ko-KR" dirty="0">
                <a:latin typeface="Arial Black" pitchFamily="34" charset="0"/>
              </a:rPr>
              <a:t>Screen Space</a:t>
            </a:r>
            <a:r>
              <a:rPr lang="ko-KR" altLang="en-US" dirty="0">
                <a:latin typeface="Arial Black" pitchFamily="34" charset="0"/>
              </a:rPr>
              <a:t>를 선택했을 때 </a:t>
            </a:r>
            <a:endParaRPr lang="en-US" altLang="ko-KR" dirty="0">
              <a:latin typeface="Arial Black" pitchFamily="34" charset="0"/>
            </a:endParaRPr>
          </a:p>
          <a:p>
            <a:pPr lvl="1"/>
            <a:r>
              <a:rPr lang="ko-KR" altLang="en-US" dirty="0">
                <a:latin typeface="Arial Black" pitchFamily="34" charset="0"/>
              </a:rPr>
              <a:t>나타난다</a:t>
            </a:r>
            <a:r>
              <a:rPr lang="en-US" altLang="ko-KR" dirty="0">
                <a:latin typeface="Arial Black" pitchFamily="34" charset="0"/>
              </a:rPr>
              <a:t>.</a:t>
            </a:r>
            <a:endParaRPr lang="ko-KR" altLang="en-US" dirty="0">
              <a:latin typeface="Arial Black" pitchFamily="34" charset="0"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</p:txBody>
      </p:sp>
      <p:pic>
        <p:nvPicPr>
          <p:cNvPr id="7" name="Picture 2" descr="https://lh5.googleusercontent.com/kOsuNyHz0szwz_EBr5kYf3prw3ygEcTqG5-Vn-Uwfcq7mDeqjpRO2LpGnlWr8PVlFrx33BaBb38UzTygJ-HJThmJ2hUw7giL6CPX_Q40deIO4AdE0lO2otQdQd3PbJgBKc7f5puJTw">
            <a:extLst>
              <a:ext uri="{FF2B5EF4-FFF2-40B4-BE49-F238E27FC236}">
                <a16:creationId xmlns:a16="http://schemas.microsoft.com/office/drawing/2014/main" xmlns="" id="{8817D082-D115-4E46-B3E1-7411DF51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226" y="4105275"/>
            <a:ext cx="32480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27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E978A47D-4F17-40FE-AB70-7AF78A9575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5BE3A7E-6A3F-401E-A025-BBB8FDB8DD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xmlns="" id="{41EE9036-817C-476C-BD59-B5184F9A3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F098087A-B4E4-4300-A841-44988BD88E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5BD5F4B-A39C-4DF9-84E4-A4D33F30E6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D7FA9858-BFA0-4D5B-AF72-B1B65EB069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A508A5F3-AFE0-4750-A9C2-B51A514FFC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2B4AAEB-ABF4-42A7-BE52-0B442190D1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3767C370-4A42-4376-8CAE-606C4BC8F4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36205F53-9C95-4954-B97C-1625BB8A35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DC80B58E-3469-43E9-96FC-D747B69830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E17A4ED2-DDD7-4B4D-A39C-9B0121C88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A2C14A85-E7A9-4E1D-809F-20F5CFA788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xmlns="" id="{F3D51E32-9399-4B7F-8D91-BF9A068B83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9969F9D2-502D-4C1D-ABA5-02B1BF2A00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4AE555C6-5623-478A-BF35-63E9929A3A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A3D3AED4-A69E-4301-9BB4-436DC5F0C9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3B8082C-2D81-48D7-8B45-85B7C89296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xmlns="" id="{9AD35461-BA86-408B-8A29-244EB2F2FB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F238E495-B6C6-4857-899B-CDD5848312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E20A751E-054C-4EC2-8DA3-0EC923A658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B6E8E701-3D21-4E5C-AB6E-9A74046970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431BDA41-D09D-4984-B888-756F5F81B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xmlns="" id="{0DC943D2-20E4-4C00-82D2-D405A7C00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xmlns="" id="{4BC34A74-80A2-4DE1-8ADC-BBD170903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xmlns="" id="{C6C3CA25-431F-4E26-952D-4AA9C4C725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xmlns="" id="{776D1836-82AE-40EF-9829-C6B8D2CF02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xmlns="" id="{9A8E397E-ADF9-45C1-98F4-3F5A86378B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xmlns="" id="{DE07CFD9-357F-40BC-A792-CE874BFE50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E58DEC-E87F-4697-AFE4-375E2155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/>
              <a:t>목차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085ECEC0-FF5D-4348-92C7-1EA7C61E77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9510D38-BC57-41C4-AC5D-07E22B3A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탄알제작과 충돌처리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UI(User Interface)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4E035BE-9FF4-43D3-BC25-CF582D7FF8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xmlns="" id="{F98BCEB2-EC20-4E84-A994-0AC37292C8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xmlns="" id="{7A2E1821-AEDF-417E-9F17-83379E9C09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xmlns="" id="{CB3734E2-8292-4B47-B6AB-0E5A058DE9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xmlns="" id="{A0B09C51-29AB-45C0-B707-CCFB9DF280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xmlns="" id="{510C0CED-AE1B-45AE-B5E1-57521E589D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xmlns="" id="{591F2327-4B45-41AA-B41C-7404B6A1E4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xmlns="" id="{5A63224C-41A0-42C0-96F6-0B2BE99A13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xmlns="" id="{A7C00B9F-C253-4776-9935-EC02254A4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xmlns="" id="{5062D4AA-13F3-4064-8440-FFE8562D8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xmlns="" id="{3E143B27-CB82-440B-879B-D25C1891C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87747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2D5588D-CF45-4BB1-963A-F3404528F651}"/>
              </a:ext>
            </a:extLst>
          </p:cNvPr>
          <p:cNvSpPr txBox="1"/>
          <p:nvPr/>
        </p:nvSpPr>
        <p:spPr>
          <a:xfrm>
            <a:off x="1135748" y="597822"/>
            <a:ext cx="9907389" cy="64633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latin typeface="Arial Black" pitchFamily="34" charset="0"/>
              </a:rPr>
              <a:t>Screen Space – Overlay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latin typeface="Arial Black" pitchFamily="34" charset="0"/>
              </a:rPr>
              <a:t>Screen Space – Camera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latin typeface="Arial Black" pitchFamily="34" charset="0"/>
              </a:rPr>
              <a:t>World Space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</p:txBody>
      </p:sp>
      <p:pic>
        <p:nvPicPr>
          <p:cNvPr id="8" name="Picture 2" descr="C:\Users\C-01\Desktop\CanvasOverlay.png">
            <a:extLst>
              <a:ext uri="{FF2B5EF4-FFF2-40B4-BE49-F238E27FC236}">
                <a16:creationId xmlns:a16="http://schemas.microsoft.com/office/drawing/2014/main" xmlns="" id="{01AAF31A-7224-4D1C-84F0-10662CE9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01" y="1309799"/>
            <a:ext cx="3067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-01\Desktop\CanvasCamera.png">
            <a:extLst>
              <a:ext uri="{FF2B5EF4-FFF2-40B4-BE49-F238E27FC236}">
                <a16:creationId xmlns:a16="http://schemas.microsoft.com/office/drawing/2014/main" xmlns="" id="{8433CE83-6687-414D-A020-9463200C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51" y="3225300"/>
            <a:ext cx="30289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C-01\Desktop\CanvasWorldSpace.png">
            <a:extLst>
              <a:ext uri="{FF2B5EF4-FFF2-40B4-BE49-F238E27FC236}">
                <a16:creationId xmlns:a16="http://schemas.microsoft.com/office/drawing/2014/main" xmlns="" id="{1FCF24F0-26C4-4E41-BE7F-E1B6C63D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76" y="5161651"/>
            <a:ext cx="28829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83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46D7406-FEB3-4F35-8D75-9F993A39E5F8}"/>
              </a:ext>
            </a:extLst>
          </p:cNvPr>
          <p:cNvSpPr txBox="1"/>
          <p:nvPr/>
        </p:nvSpPr>
        <p:spPr>
          <a:xfrm>
            <a:off x="1135749" y="589030"/>
            <a:ext cx="9907389" cy="634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RectTransform</a:t>
            </a:r>
            <a:endParaRPr lang="en-US" altLang="ko-KR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marL="742950" lvl="1" indent="-285750" fontAlgn="base">
              <a:buFontTx/>
              <a:buChar char="-"/>
            </a:pPr>
            <a:r>
              <a:rPr lang="en-US" altLang="ko-KR" sz="1600" dirty="0">
                <a:latin typeface="Arial Black" pitchFamily="34" charset="0"/>
              </a:rPr>
              <a:t>Transform</a:t>
            </a:r>
            <a:r>
              <a:rPr lang="ko-KR" altLang="en-US" sz="1600" dirty="0">
                <a:latin typeface="Arial Black" pitchFamily="34" charset="0"/>
              </a:rPr>
              <a:t>과 다른 직사각형 형태의 </a:t>
            </a:r>
            <a:r>
              <a:rPr lang="en-US" altLang="ko-KR" sz="1600" dirty="0">
                <a:latin typeface="Arial Black" pitchFamily="34" charset="0"/>
              </a:rPr>
              <a:t>UI</a:t>
            </a:r>
            <a:r>
              <a:rPr lang="ko-KR" altLang="en-US" sz="1600" dirty="0">
                <a:latin typeface="Arial Black" pitchFamily="34" charset="0"/>
              </a:rPr>
              <a:t>를 위한 </a:t>
            </a:r>
            <a:endParaRPr lang="en-US" altLang="ko-KR" sz="1600" dirty="0">
              <a:latin typeface="Arial Black" pitchFamily="34" charset="0"/>
            </a:endParaRPr>
          </a:p>
          <a:p>
            <a:pPr lvl="1" fontAlgn="base"/>
            <a:r>
              <a:rPr lang="en-US" altLang="ko-KR" sz="1600" dirty="0">
                <a:latin typeface="Arial Black" pitchFamily="34" charset="0"/>
              </a:rPr>
              <a:t>	Transform Component</a:t>
            </a:r>
          </a:p>
          <a:p>
            <a:pPr marL="742950" lvl="1" indent="-285750" fontAlgn="base">
              <a:buFontTx/>
              <a:buChar char="-"/>
            </a:pPr>
            <a:r>
              <a:rPr lang="en-US" altLang="ko-KR" sz="1600" dirty="0">
                <a:latin typeface="Arial Black" pitchFamily="34" charset="0"/>
              </a:rPr>
              <a:t>Pivot Point, Width, Height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en-US" altLang="ko-KR" sz="1600" dirty="0">
                <a:latin typeface="Arial Black" pitchFamily="34" charset="0"/>
              </a:rPr>
              <a:t>+  Position, </a:t>
            </a:r>
          </a:p>
          <a:p>
            <a:pPr lvl="1" fontAlgn="base"/>
            <a:r>
              <a:rPr lang="en-US" altLang="ko-KR" sz="1600" dirty="0">
                <a:latin typeface="Arial Black" pitchFamily="34" charset="0"/>
              </a:rPr>
              <a:t>	Rotate, Scale</a:t>
            </a:r>
          </a:p>
          <a:p>
            <a:pPr marL="742950" lvl="1" indent="-285750" fontAlgn="base">
              <a:buFontTx/>
              <a:buChar char="-"/>
            </a:pPr>
            <a:r>
              <a:rPr lang="en-US" altLang="ko-KR" sz="1600" dirty="0">
                <a:latin typeface="Arial Black" pitchFamily="34" charset="0"/>
              </a:rPr>
              <a:t>Canvas</a:t>
            </a:r>
            <a:r>
              <a:rPr lang="ko-KR" altLang="en-US" sz="1600" dirty="0">
                <a:latin typeface="Arial Black" pitchFamily="34" charset="0"/>
              </a:rPr>
              <a:t>를 생성하게 되면 </a:t>
            </a:r>
            <a:r>
              <a:rPr lang="en-US" altLang="ko-KR" sz="1600" dirty="0" err="1">
                <a:latin typeface="Arial Black" pitchFamily="34" charset="0"/>
              </a:rPr>
              <a:t>RectTransform</a:t>
            </a:r>
            <a:r>
              <a:rPr lang="ko-KR" altLang="en-US" sz="1600" dirty="0">
                <a:latin typeface="Arial Black" pitchFamily="34" charset="0"/>
              </a:rPr>
              <a:t>은 </a:t>
            </a:r>
            <a:endParaRPr lang="en-US" altLang="ko-KR" sz="1600" dirty="0">
              <a:latin typeface="Arial Black" pitchFamily="34" charset="0"/>
            </a:endParaRPr>
          </a:p>
          <a:p>
            <a:pPr lvl="1" fontAlgn="base"/>
            <a:r>
              <a:rPr lang="en-US" altLang="ko-KR" sz="1600" dirty="0">
                <a:latin typeface="Arial Black" pitchFamily="34" charset="0"/>
              </a:rPr>
              <a:t>	</a:t>
            </a:r>
            <a:r>
              <a:rPr lang="ko-KR" altLang="en-US" sz="1600" dirty="0">
                <a:latin typeface="Arial Black" pitchFamily="34" charset="0"/>
              </a:rPr>
              <a:t>자동으로 추가된다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742950" lvl="1" indent="-285750" fontAlgn="base">
              <a:buFontTx/>
              <a:buChar char="-"/>
            </a:pPr>
            <a:r>
              <a:rPr lang="en-US" altLang="ko-KR" sz="1600" dirty="0">
                <a:latin typeface="Arial Black" pitchFamily="34" charset="0"/>
              </a:rPr>
              <a:t>Anchor</a:t>
            </a:r>
            <a:r>
              <a:rPr lang="ko-KR" altLang="en-US" sz="1600" dirty="0">
                <a:latin typeface="Arial Black" pitchFamily="34" charset="0"/>
              </a:rPr>
              <a:t>개념이 포함되어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742950" lvl="1" indent="-285750" fontAlgn="base">
              <a:buFontTx/>
              <a:buChar char="-"/>
            </a:pPr>
            <a:r>
              <a:rPr lang="en-US" altLang="ko-KR" sz="1600" dirty="0">
                <a:latin typeface="Arial Black" pitchFamily="34" charset="0"/>
              </a:rPr>
              <a:t>UI</a:t>
            </a:r>
            <a:r>
              <a:rPr lang="ko-KR" altLang="en-US" sz="1600" dirty="0">
                <a:latin typeface="Arial Black" pitchFamily="34" charset="0"/>
              </a:rPr>
              <a:t>요소들은 생성할 때마다 </a:t>
            </a:r>
            <a:r>
              <a:rPr lang="en-US" altLang="ko-KR" sz="1600" dirty="0" err="1">
                <a:latin typeface="Arial Black" pitchFamily="34" charset="0"/>
              </a:rPr>
              <a:t>RectTransform</a:t>
            </a:r>
            <a:r>
              <a:rPr lang="ko-KR" altLang="en-US" sz="1600" dirty="0">
                <a:latin typeface="Arial Black" pitchFamily="34" charset="0"/>
              </a:rPr>
              <a:t>을 </a:t>
            </a:r>
            <a:endParaRPr lang="en-US" altLang="ko-KR" sz="1600" dirty="0">
              <a:latin typeface="Arial Black" pitchFamily="34" charset="0"/>
            </a:endParaRPr>
          </a:p>
          <a:p>
            <a:pPr lvl="1" fontAlgn="base"/>
            <a:r>
              <a:rPr lang="en-US" altLang="ko-KR" sz="1600" dirty="0">
                <a:latin typeface="Arial Black" pitchFamily="34" charset="0"/>
              </a:rPr>
              <a:t>	</a:t>
            </a:r>
            <a:r>
              <a:rPr lang="ko-KR" altLang="en-US" sz="1600" dirty="0">
                <a:latin typeface="Arial Black" pitchFamily="34" charset="0"/>
              </a:rPr>
              <a:t>가지고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리사이징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VS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스케일링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en-US" altLang="ko-KR" sz="1600" dirty="0">
                <a:latin typeface="Arial Black" pitchFamily="34" charset="0"/>
              </a:rPr>
              <a:t> Tool</a:t>
            </a:r>
            <a:r>
              <a:rPr lang="ko-KR" altLang="en-US" sz="1600" dirty="0">
                <a:latin typeface="Arial Black" pitchFamily="34" charset="0"/>
              </a:rPr>
              <a:t>이 오브젝트의 크기 변경에 사용되는 경우</a:t>
            </a:r>
            <a:r>
              <a:rPr lang="en-US" altLang="ko-KR" sz="1600" dirty="0">
                <a:latin typeface="Arial Black" pitchFamily="34" charset="0"/>
              </a:rPr>
              <a:t>, 2D </a:t>
            </a:r>
            <a:r>
              <a:rPr lang="ko-KR" altLang="en-US" sz="1600" dirty="0">
                <a:latin typeface="Arial Black" pitchFamily="34" charset="0"/>
              </a:rPr>
              <a:t>시스템의 </a:t>
            </a:r>
            <a:r>
              <a:rPr lang="en-US" altLang="ko-KR" sz="1600" dirty="0">
                <a:latin typeface="Arial Black" pitchFamily="34" charset="0"/>
              </a:rPr>
              <a:t>Sprite</a:t>
            </a:r>
            <a:r>
              <a:rPr lang="ko-KR" altLang="en-US" sz="1600" dirty="0">
                <a:latin typeface="Arial Black" pitchFamily="34" charset="0"/>
              </a:rPr>
              <a:t>와 </a:t>
            </a:r>
            <a:r>
              <a:rPr lang="en-US" altLang="ko-KR" sz="1600" dirty="0">
                <a:latin typeface="Arial Black" pitchFamily="34" charset="0"/>
              </a:rPr>
              <a:t>3D </a:t>
            </a:r>
            <a:r>
              <a:rPr lang="ko-KR" altLang="en-US" sz="1600" dirty="0">
                <a:latin typeface="Arial Black" pitchFamily="34" charset="0"/>
              </a:rPr>
              <a:t>오브젝트를 위해 일반적으로 오브젝트의 로컬 </a:t>
            </a:r>
            <a:r>
              <a:rPr lang="en-US" altLang="ko-KR" sz="1600" dirty="0">
                <a:latin typeface="Arial Black" pitchFamily="34" charset="0"/>
              </a:rPr>
              <a:t>_scale_</a:t>
            </a:r>
            <a:r>
              <a:rPr lang="ko-KR" altLang="en-US" sz="1600" dirty="0">
                <a:latin typeface="Arial Black" pitchFamily="34" charset="0"/>
              </a:rPr>
              <a:t>을 변경한다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그러나 </a:t>
            </a: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en-US" altLang="ko-KR" sz="1600" dirty="0">
                <a:latin typeface="Arial Black" pitchFamily="34" charset="0"/>
              </a:rPr>
              <a:t> Transform </a:t>
            </a:r>
            <a:r>
              <a:rPr lang="ko-KR" altLang="en-US" sz="1600" dirty="0">
                <a:latin typeface="Arial Black" pitchFamily="34" charset="0"/>
              </a:rPr>
              <a:t>컴포넌트가 연결된 오브젝트의 경우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로컬 </a:t>
            </a:r>
            <a:r>
              <a:rPr lang="en-US" altLang="ko-KR" sz="1600" dirty="0">
                <a:latin typeface="Arial Black" pitchFamily="34" charset="0"/>
              </a:rPr>
              <a:t>scale</a:t>
            </a:r>
            <a:r>
              <a:rPr lang="ko-KR" altLang="en-US" sz="1600" dirty="0">
                <a:latin typeface="Arial Black" pitchFamily="34" charset="0"/>
              </a:rPr>
              <a:t>은 변경하지 않은 채 </a:t>
            </a:r>
            <a:r>
              <a:rPr lang="en-US" altLang="ko-KR" sz="1600" dirty="0">
                <a:latin typeface="Arial Black" pitchFamily="34" charset="0"/>
              </a:rPr>
              <a:t>width</a:t>
            </a:r>
            <a:r>
              <a:rPr lang="ko-KR" altLang="en-US" sz="1600" dirty="0">
                <a:latin typeface="Arial Black" pitchFamily="34" charset="0"/>
              </a:rPr>
              <a:t>와 </a:t>
            </a:r>
            <a:r>
              <a:rPr lang="en-US" altLang="ko-KR" sz="1600" dirty="0">
                <a:latin typeface="Arial Black" pitchFamily="34" charset="0"/>
              </a:rPr>
              <a:t>height</a:t>
            </a:r>
            <a:r>
              <a:rPr lang="ko-KR" altLang="en-US" sz="1600" dirty="0">
                <a:latin typeface="Arial Black" pitchFamily="34" charset="0"/>
              </a:rPr>
              <a:t>를 변경합니다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이 </a:t>
            </a:r>
            <a:r>
              <a:rPr lang="ko-KR" altLang="en-US" sz="1600" dirty="0" err="1">
                <a:latin typeface="Arial Black" pitchFamily="34" charset="0"/>
              </a:rPr>
              <a:t>리사이징은</a:t>
            </a:r>
            <a:r>
              <a:rPr lang="ko-KR" altLang="en-US" sz="1600" dirty="0">
                <a:latin typeface="Arial Black" pitchFamily="34" charset="0"/>
              </a:rPr>
              <a:t> 글꼴 크기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 err="1">
                <a:latin typeface="Arial Black" pitchFamily="34" charset="0"/>
              </a:rPr>
              <a:t>슬라이스</a:t>
            </a:r>
            <a:r>
              <a:rPr lang="ko-KR" altLang="en-US" sz="1600" dirty="0">
                <a:latin typeface="Arial Black" pitchFamily="34" charset="0"/>
              </a:rPr>
              <a:t> 된 이미지의 경계선 등에 영향을 주지 않는다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피벗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(Pivot)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Arial Black" pitchFamily="34" charset="0"/>
              </a:rPr>
              <a:t>회전</a:t>
            </a:r>
            <a:r>
              <a:rPr lang="en-US" altLang="ko-KR" sz="1600" dirty="0">
                <a:latin typeface="Arial Black" pitchFamily="34" charset="0"/>
              </a:rPr>
              <a:t>(rotation), </a:t>
            </a:r>
            <a:r>
              <a:rPr lang="ko-KR" altLang="en-US" sz="1600" dirty="0">
                <a:latin typeface="Arial Black" pitchFamily="34" charset="0"/>
              </a:rPr>
              <a:t>크기</a:t>
            </a:r>
            <a:r>
              <a:rPr lang="en-US" altLang="ko-KR" sz="1600" dirty="0">
                <a:latin typeface="Arial Black" pitchFamily="34" charset="0"/>
              </a:rPr>
              <a:t>(size), </a:t>
            </a:r>
            <a:r>
              <a:rPr lang="ko-KR" altLang="en-US" sz="1600" dirty="0">
                <a:latin typeface="Arial Black" pitchFamily="34" charset="0"/>
              </a:rPr>
              <a:t>스케일</a:t>
            </a:r>
            <a:r>
              <a:rPr lang="en-US" altLang="ko-KR" sz="1600" dirty="0">
                <a:latin typeface="Arial Black" pitchFamily="34" charset="0"/>
              </a:rPr>
              <a:t>(scale)</a:t>
            </a:r>
            <a:r>
              <a:rPr lang="ko-KR" altLang="en-US" sz="1600" dirty="0">
                <a:latin typeface="Arial Black" pitchFamily="34" charset="0"/>
              </a:rPr>
              <a:t>의 수정은 피벗 주위에서 발생하므로 피벗의 위치는 회전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 err="1">
                <a:latin typeface="Arial Black" pitchFamily="34" charset="0"/>
              </a:rPr>
              <a:t>리사이징</a:t>
            </a:r>
            <a:r>
              <a:rPr lang="ko-KR" altLang="en-US" sz="1600" dirty="0">
                <a:latin typeface="Arial Black" pitchFamily="34" charset="0"/>
              </a:rPr>
              <a:t> 스케일링의 결과에 영향을 준다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 err="1">
                <a:latin typeface="Arial Black" pitchFamily="34" charset="0"/>
              </a:rPr>
              <a:t>툴바의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en-US" altLang="ko-KR" sz="1600" dirty="0">
                <a:latin typeface="Arial Black" pitchFamily="34" charset="0"/>
              </a:rPr>
              <a:t>Pivot </a:t>
            </a:r>
            <a:r>
              <a:rPr lang="ko-KR" altLang="en-US" sz="1600" dirty="0">
                <a:latin typeface="Arial Black" pitchFamily="34" charset="0"/>
              </a:rPr>
              <a:t>버튼이 </a:t>
            </a:r>
            <a:r>
              <a:rPr lang="en-US" altLang="ko-KR" sz="1600" dirty="0">
                <a:latin typeface="Arial Black" pitchFamily="34" charset="0"/>
              </a:rPr>
              <a:t>Pivot </a:t>
            </a:r>
            <a:r>
              <a:rPr lang="ko-KR" altLang="en-US" sz="1600" dirty="0">
                <a:latin typeface="Arial Black" pitchFamily="34" charset="0"/>
              </a:rPr>
              <a:t>모드로 설정되어 있으면 </a:t>
            </a: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en-US" altLang="ko-KR" sz="1600" dirty="0">
                <a:latin typeface="Arial Black" pitchFamily="34" charset="0"/>
              </a:rPr>
              <a:t> Transform </a:t>
            </a:r>
            <a:r>
              <a:rPr lang="ko-KR" altLang="en-US" sz="1600" dirty="0">
                <a:latin typeface="Arial Black" pitchFamily="34" charset="0"/>
              </a:rPr>
              <a:t>피벗은 </a:t>
            </a:r>
            <a:r>
              <a:rPr lang="en-US" altLang="ko-KR" sz="1600" dirty="0">
                <a:latin typeface="Arial Black" pitchFamily="34" charset="0"/>
              </a:rPr>
              <a:t>Scene View</a:t>
            </a:r>
            <a:r>
              <a:rPr lang="ko-KR" altLang="en-US" sz="1600" dirty="0">
                <a:latin typeface="Arial Black" pitchFamily="34" charset="0"/>
              </a:rPr>
              <a:t>에서 이동시킬 수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12" name="Picture 2" descr="C:\Users\C-01\Desktop\UI_RectTransform.png">
            <a:extLst>
              <a:ext uri="{FF2B5EF4-FFF2-40B4-BE49-F238E27FC236}">
                <a16:creationId xmlns:a16="http://schemas.microsoft.com/office/drawing/2014/main" xmlns="" id="{BBA05FE9-6E0D-44EF-9AAE-D35548D1D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1009649"/>
            <a:ext cx="36861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-01\Desktop\UI_PivotRotate.png">
            <a:extLst>
              <a:ext uri="{FF2B5EF4-FFF2-40B4-BE49-F238E27FC236}">
                <a16:creationId xmlns:a16="http://schemas.microsoft.com/office/drawing/2014/main" xmlns="" id="{7896E98A-A0F0-46AC-9FF8-4A8657B46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80" y="4814183"/>
            <a:ext cx="21780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398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061888-057F-4767-BF4B-5FB48A261711}"/>
              </a:ext>
            </a:extLst>
          </p:cNvPr>
          <p:cNvSpPr txBox="1"/>
          <p:nvPr/>
        </p:nvSpPr>
        <p:spPr>
          <a:xfrm>
            <a:off x="1135749" y="589030"/>
            <a:ext cx="9907389" cy="62786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latin typeface="Arial Black" pitchFamily="34" charset="0"/>
              </a:rPr>
              <a:t>Anchor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en-US" altLang="ko-KR" sz="1600" dirty="0">
                <a:latin typeface="Arial Black" pitchFamily="34" charset="0"/>
              </a:rPr>
              <a:t> Transform</a:t>
            </a:r>
            <a:r>
              <a:rPr lang="ko-KR" altLang="en-US" sz="1600" dirty="0">
                <a:latin typeface="Arial Black" pitchFamily="34" charset="0"/>
              </a:rPr>
              <a:t>은 </a:t>
            </a:r>
            <a:r>
              <a:rPr lang="en-US" altLang="ko-KR" sz="1600" dirty="0">
                <a:latin typeface="Arial Black" pitchFamily="34" charset="0"/>
              </a:rPr>
              <a:t>anchors</a:t>
            </a:r>
            <a:r>
              <a:rPr lang="ko-KR" altLang="en-US" sz="1600" dirty="0">
                <a:latin typeface="Arial Black" pitchFamily="34" charset="0"/>
              </a:rPr>
              <a:t>라는 레이아웃의 개념이 있다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앵커는 </a:t>
            </a:r>
            <a:r>
              <a:rPr lang="en-US" altLang="ko-KR" sz="1600" dirty="0">
                <a:latin typeface="Arial Black" pitchFamily="34" charset="0"/>
              </a:rPr>
              <a:t>4</a:t>
            </a:r>
            <a:r>
              <a:rPr lang="ko-KR" altLang="en-US" sz="1600" dirty="0">
                <a:latin typeface="Arial Black" pitchFamily="34" charset="0"/>
              </a:rPr>
              <a:t>개의 작은 삼각형 핸들로 </a:t>
            </a:r>
            <a:r>
              <a:rPr lang="en-US" altLang="ko-KR" sz="1600" dirty="0">
                <a:latin typeface="Arial Black" pitchFamily="34" charset="0"/>
              </a:rPr>
              <a:t>Scene View</a:t>
            </a:r>
            <a:r>
              <a:rPr lang="ko-KR" altLang="en-US" sz="1600" dirty="0">
                <a:latin typeface="Arial Black" pitchFamily="34" charset="0"/>
              </a:rPr>
              <a:t>에 표시되고 앵커의 정보는 </a:t>
            </a:r>
            <a:r>
              <a:rPr lang="ko-KR" altLang="en-US" sz="1600" dirty="0" err="1">
                <a:latin typeface="Arial Black" pitchFamily="34" charset="0"/>
              </a:rPr>
              <a:t>인스펙터에</a:t>
            </a:r>
            <a:r>
              <a:rPr lang="ko-KR" altLang="en-US" sz="1600" dirty="0">
                <a:latin typeface="Arial Black" pitchFamily="34" charset="0"/>
              </a:rPr>
              <a:t> 표시된다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en-US" altLang="ko-KR" sz="1600" dirty="0">
                <a:latin typeface="Arial Black" pitchFamily="34" charset="0"/>
              </a:rPr>
              <a:t> Transform</a:t>
            </a:r>
            <a:r>
              <a:rPr lang="ko-KR" altLang="en-US" sz="1600" dirty="0">
                <a:latin typeface="Arial Black" pitchFamily="34" charset="0"/>
              </a:rPr>
              <a:t>의 부모도 </a:t>
            </a: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en-US" altLang="ko-KR" sz="1600" dirty="0">
                <a:latin typeface="Arial Black" pitchFamily="34" charset="0"/>
              </a:rPr>
              <a:t> Transform</a:t>
            </a:r>
            <a:r>
              <a:rPr lang="ko-KR" altLang="en-US" sz="1600" dirty="0">
                <a:latin typeface="Arial Black" pitchFamily="34" charset="0"/>
              </a:rPr>
              <a:t>이면 자식의 </a:t>
            </a: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en-US" altLang="ko-KR" sz="1600" dirty="0">
                <a:latin typeface="Arial Black" pitchFamily="34" charset="0"/>
              </a:rPr>
              <a:t> Transform</a:t>
            </a:r>
            <a:r>
              <a:rPr lang="ko-KR" altLang="en-US" sz="1600" dirty="0">
                <a:latin typeface="Arial Black" pitchFamily="34" charset="0"/>
              </a:rPr>
              <a:t>은 다양한 방법으로 부모의 </a:t>
            </a: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en-US" altLang="ko-KR" sz="1600" dirty="0">
                <a:latin typeface="Arial Black" pitchFamily="34" charset="0"/>
              </a:rPr>
              <a:t> Transform</a:t>
            </a:r>
            <a:r>
              <a:rPr lang="ko-KR" altLang="en-US" sz="1600" dirty="0">
                <a:latin typeface="Arial Black" pitchFamily="34" charset="0"/>
              </a:rPr>
              <a:t>에 고정할 수 있다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예를 들어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자식은 부모의 중심 또는 모서리 중 하나에 고정할 수 있다</a:t>
            </a:r>
            <a:r>
              <a:rPr lang="en-US" altLang="ko-KR" dirty="0">
                <a:latin typeface="Arial Black" pitchFamily="34" charset="0"/>
              </a:rPr>
              <a:t>.</a:t>
            </a: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pPr algn="ctr"/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부모의 중심에 고정된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요소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요소는 중심에 대해 고정 오프셋을 유지하고 있다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29B32BA-BB6B-4745-B5F5-64F8A0D9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5" y="2531145"/>
            <a:ext cx="5238750" cy="381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0048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CAB0A0-9325-4582-BC32-F1B4EED176BB}"/>
              </a:ext>
            </a:extLst>
          </p:cNvPr>
          <p:cNvSpPr txBox="1"/>
          <p:nvPr/>
        </p:nvSpPr>
        <p:spPr>
          <a:xfrm>
            <a:off x="1142305" y="1492179"/>
            <a:ext cx="9907389" cy="44935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pPr algn="ctr"/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부모의 오른쪽 하단에 고정된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요소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요소는 오른쪽 하단에 고정 오프셋을 유지하고 있다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0" name="Picture 2" descr="C:\Users\C-01\Desktop\UI_Anchored2.gif">
            <a:extLst>
              <a:ext uri="{FF2B5EF4-FFF2-40B4-BE49-F238E27FC236}">
                <a16:creationId xmlns:a16="http://schemas.microsoft.com/office/drawing/2014/main" xmlns="" id="{6578A12F-75D1-4A8F-9CA4-60308321C3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181" y="1635841"/>
            <a:ext cx="52387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54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AF8D86C-1115-4120-A070-E9F9F502B35B}"/>
              </a:ext>
            </a:extLst>
          </p:cNvPr>
          <p:cNvSpPr txBox="1"/>
          <p:nvPr/>
        </p:nvSpPr>
        <p:spPr>
          <a:xfrm>
            <a:off x="1135749" y="589030"/>
            <a:ext cx="9907389" cy="62478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고정</a:t>
            </a:r>
            <a:r>
              <a:rPr lang="en-US" altLang="ko-KR" sz="1600" dirty="0">
                <a:latin typeface="Arial Black" pitchFamily="34" charset="0"/>
              </a:rPr>
              <a:t>(anchoring)</a:t>
            </a:r>
            <a:r>
              <a:rPr lang="ko-KR" altLang="en-US" sz="1600" dirty="0">
                <a:latin typeface="Arial Black" pitchFamily="34" charset="0"/>
              </a:rPr>
              <a:t>은 부모의 </a:t>
            </a:r>
            <a:r>
              <a:rPr lang="en-US" altLang="ko-KR" sz="1600" dirty="0">
                <a:latin typeface="Arial Black" pitchFamily="34" charset="0"/>
              </a:rPr>
              <a:t>width </a:t>
            </a:r>
            <a:r>
              <a:rPr lang="ko-KR" altLang="en-US" sz="1600" dirty="0">
                <a:latin typeface="Arial Black" pitchFamily="34" charset="0"/>
              </a:rPr>
              <a:t>또는 </a:t>
            </a:r>
            <a:r>
              <a:rPr lang="en-US" altLang="ko-KR" sz="1600" dirty="0">
                <a:latin typeface="Arial Black" pitchFamily="34" charset="0"/>
              </a:rPr>
              <a:t>height</a:t>
            </a:r>
            <a:r>
              <a:rPr lang="ko-KR" altLang="en-US" sz="1600" dirty="0">
                <a:latin typeface="Arial Black" pitchFamily="34" charset="0"/>
              </a:rPr>
              <a:t>와 함께 자식을 늘리는 것을 허용한다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사각형의 각 모서리는 해당 앵커에 고정 오프셋을 가지고 있다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즉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구형의 왼쪽 상단 모서리는 왼쪽 상단 앵커에 고정 오프셋을 갖는 것이다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이와 같이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사각형의 다른 모서리를 부모 사각형의 다른 점에 고정할 수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pPr algn="ctr"/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왼쪽 모서리를 부모 사각형의 왼쪽 아래 오른쪽 모서리가 오른쪽 하단 모서리에 고정된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요소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요소의 모서리는 각각의 앵커에 고정된 오프셋을 유지합니다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/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6" name="Picture 2" descr="C:\Users\C-01\Desktop\UI_Anchored3.gif">
            <a:extLst>
              <a:ext uri="{FF2B5EF4-FFF2-40B4-BE49-F238E27FC236}">
                <a16:creationId xmlns:a16="http://schemas.microsoft.com/office/drawing/2014/main" xmlns="" id="{DA1B184E-0FF3-4243-831C-48713978F9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177" y="1807962"/>
            <a:ext cx="52387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46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1C7D10E-354F-4BAA-A409-CFF35EFFAE84}"/>
              </a:ext>
            </a:extLst>
          </p:cNvPr>
          <p:cNvSpPr txBox="1"/>
          <p:nvPr/>
        </p:nvSpPr>
        <p:spPr>
          <a:xfrm>
            <a:off x="1135749" y="589030"/>
            <a:ext cx="9907389" cy="6093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앵커의 위치는 부모 구형의 </a:t>
            </a:r>
            <a:r>
              <a:rPr lang="en-US" altLang="ko-KR" sz="1600" dirty="0">
                <a:latin typeface="Arial Black" pitchFamily="34" charset="0"/>
              </a:rPr>
              <a:t>width</a:t>
            </a:r>
            <a:r>
              <a:rPr lang="ko-KR" altLang="en-US" sz="1600" dirty="0">
                <a:latin typeface="Arial Black" pitchFamily="34" charset="0"/>
              </a:rPr>
              <a:t>와 </a:t>
            </a:r>
            <a:r>
              <a:rPr lang="en-US" altLang="ko-KR" sz="1600" dirty="0">
                <a:latin typeface="Arial Black" pitchFamily="34" charset="0"/>
              </a:rPr>
              <a:t>height</a:t>
            </a:r>
            <a:r>
              <a:rPr lang="ko-KR" altLang="en-US" sz="1600" dirty="0">
                <a:latin typeface="Arial Black" pitchFamily="34" charset="0"/>
              </a:rPr>
              <a:t>를 분수</a:t>
            </a:r>
            <a:r>
              <a:rPr lang="en-US" altLang="ko-KR" sz="1600" dirty="0">
                <a:latin typeface="Arial Black" pitchFamily="34" charset="0"/>
              </a:rPr>
              <a:t>(</a:t>
            </a:r>
            <a:r>
              <a:rPr lang="ko-KR" altLang="en-US" sz="1600" dirty="0">
                <a:latin typeface="Arial Black" pitchFamily="34" charset="0"/>
              </a:rPr>
              <a:t>또는 퍼센트</a:t>
            </a:r>
            <a:r>
              <a:rPr lang="en-US" altLang="ko-KR" sz="1600" dirty="0">
                <a:latin typeface="Arial Black" pitchFamily="34" charset="0"/>
              </a:rPr>
              <a:t>)</a:t>
            </a:r>
            <a:r>
              <a:rPr lang="ko-KR" altLang="en-US" sz="1600" dirty="0">
                <a:latin typeface="Arial Black" pitchFamily="34" charset="0"/>
              </a:rPr>
              <a:t>로 정의한 것이다</a:t>
            </a:r>
            <a:r>
              <a:rPr lang="en-US" altLang="ko-KR" sz="1600" dirty="0">
                <a:latin typeface="Arial Black" pitchFamily="34" charset="0"/>
              </a:rPr>
              <a:t>. 0.0(0 %)</a:t>
            </a:r>
            <a:r>
              <a:rPr lang="ko-KR" altLang="en-US" sz="1600" dirty="0">
                <a:latin typeface="Arial Black" pitchFamily="34" charset="0"/>
              </a:rPr>
              <a:t>은 왼쪽 또는 하단에</a:t>
            </a:r>
            <a:r>
              <a:rPr lang="en-US" altLang="ko-KR" sz="1600" dirty="0">
                <a:latin typeface="Arial Black" pitchFamily="34" charset="0"/>
              </a:rPr>
              <a:t>, 0.5(50 %)</a:t>
            </a:r>
            <a:r>
              <a:rPr lang="ko-KR" altLang="en-US" sz="1600" dirty="0">
                <a:latin typeface="Arial Black" pitchFamily="34" charset="0"/>
              </a:rPr>
              <a:t>은 중간에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그리고 </a:t>
            </a:r>
            <a:r>
              <a:rPr lang="en-US" altLang="ko-KR" sz="1600" dirty="0">
                <a:latin typeface="Arial Black" pitchFamily="34" charset="0"/>
              </a:rPr>
              <a:t>1.0(100 %)</a:t>
            </a:r>
            <a:r>
              <a:rPr lang="ko-KR" altLang="en-US" sz="1600" dirty="0">
                <a:latin typeface="Arial Black" pitchFamily="34" charset="0"/>
              </a:rPr>
              <a:t>은 오른쪽 또는 상단에 대응하고 있다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그러나 앵커는 끝이나 중간에 제한되는 것은 아니다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그들은 부모 사각형 내의 어떠한 지점에도 고정할 수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endParaRPr lang="en-US" altLang="ko-KR" dirty="0">
              <a:latin typeface="Arial Black" pitchFamily="34" charset="0"/>
            </a:endParaRPr>
          </a:p>
          <a:p>
            <a:pPr algn="ctr"/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왼쪽 모서리를 부모 사각형의 왼쪽에서 특정 백분율만큼 떨어뜨려 고정하고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오른쪽 모서리를 부모 사각형의 오른쪽 맨 끝에서 특정 백분율만큼 떨어뜨려 고정한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요소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8" name="Picture 2" descr="C:\Users\C-01\Desktop\UI_Anchored4.gif">
            <a:extLst>
              <a:ext uri="{FF2B5EF4-FFF2-40B4-BE49-F238E27FC236}">
                <a16:creationId xmlns:a16="http://schemas.microsoft.com/office/drawing/2014/main" xmlns="" id="{E692DFBA-42DE-4833-8E4B-03DEBB3245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731018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55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095A74-907D-40A6-BA4D-D412FF619BCE}"/>
              </a:ext>
            </a:extLst>
          </p:cNvPr>
          <p:cNvSpPr txBox="1"/>
          <p:nvPr/>
        </p:nvSpPr>
        <p:spPr>
          <a:xfrm>
            <a:off x="1140020" y="1316786"/>
            <a:ext cx="9907389" cy="48320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각각의 앵커를 개별적으로 드래그 할 수 있고 만약 함께 있으면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중간을 클릭하고 드래그하여 함께 드래그 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앵커를 </a:t>
            </a:r>
            <a:r>
              <a:rPr lang="en-US" altLang="ko-KR" sz="1600" dirty="0"/>
              <a:t>Shift</a:t>
            </a:r>
            <a:r>
              <a:rPr lang="ko-KR" altLang="en-US" sz="1600" dirty="0"/>
              <a:t> 키를 누른 상태로 드래그하면 사각형에 대응하는 코너는 앵커와 함께 움직인다</a:t>
            </a:r>
            <a:r>
              <a:rPr lang="en-US" altLang="ko-KR" sz="1600" dirty="0"/>
              <a:t>.</a:t>
            </a:r>
            <a:endParaRPr lang="en-US" altLang="ko-KR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latin typeface="Arial Black" pitchFamily="34" charset="0"/>
              </a:rPr>
              <a:t>Anchor presets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b="1" dirty="0">
              <a:latin typeface="Arial Black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err="1">
                <a:latin typeface="Arial Black" pitchFamily="34" charset="0"/>
              </a:rPr>
              <a:t>인스펙터에서는</a:t>
            </a:r>
            <a:r>
              <a:rPr lang="ko-KR" altLang="en-US" sz="1600" dirty="0">
                <a:latin typeface="Arial Black" pitchFamily="34" charset="0"/>
              </a:rPr>
              <a:t> </a:t>
            </a:r>
            <a:r>
              <a:rPr lang="en-US" altLang="ko-KR" sz="1600" dirty="0">
                <a:latin typeface="Arial Black" pitchFamily="34" charset="0"/>
              </a:rPr>
              <a:t>Anchor Preset</a:t>
            </a:r>
            <a:r>
              <a:rPr lang="ko-KR" altLang="en-US" sz="1600" dirty="0">
                <a:latin typeface="Arial Black" pitchFamily="34" charset="0"/>
              </a:rPr>
              <a:t> 버튼이 </a:t>
            </a:r>
            <a:r>
              <a:rPr lang="en-US" altLang="ko-KR" sz="1600" dirty="0" err="1">
                <a:latin typeface="Arial Black" pitchFamily="34" charset="0"/>
              </a:rPr>
              <a:t>Rect</a:t>
            </a:r>
            <a:r>
              <a:rPr lang="en-US" altLang="ko-KR" sz="1600" dirty="0">
                <a:latin typeface="Arial Black" pitchFamily="34" charset="0"/>
              </a:rPr>
              <a:t> Transform </a:t>
            </a:r>
          </a:p>
          <a:p>
            <a:pPr lvl="1"/>
            <a:r>
              <a:rPr lang="ko-KR" altLang="en-US" sz="1600" dirty="0">
                <a:latin typeface="Arial Black" pitchFamily="34" charset="0"/>
              </a:rPr>
              <a:t>컴포넌트의</a:t>
            </a:r>
            <a:r>
              <a:rPr lang="en-US" altLang="ko-KR" sz="1600" dirty="0">
                <a:latin typeface="Arial Black" pitchFamily="34" charset="0"/>
              </a:rPr>
              <a:t> </a:t>
            </a:r>
            <a:r>
              <a:rPr lang="ko-KR" altLang="en-US" sz="1600" dirty="0">
                <a:latin typeface="Arial Black" pitchFamily="34" charset="0"/>
              </a:rPr>
              <a:t>왼쪽 위의 모서리에 있다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버튼을 클릭하면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앵커 </a:t>
            </a:r>
            <a:r>
              <a:rPr lang="ko-KR" altLang="en-US" sz="1600" dirty="0" err="1">
                <a:latin typeface="Arial Black" pitchFamily="34" charset="0"/>
              </a:rPr>
              <a:t>프리셋이</a:t>
            </a:r>
            <a:r>
              <a:rPr lang="ko-KR" altLang="en-US" sz="1600" dirty="0">
                <a:latin typeface="Arial Black" pitchFamily="34" charset="0"/>
              </a:rPr>
              <a:t> </a:t>
            </a:r>
            <a:endParaRPr lang="en-US" altLang="ko-KR" sz="1600" dirty="0">
              <a:latin typeface="Arial Black" pitchFamily="34" charset="0"/>
            </a:endParaRPr>
          </a:p>
          <a:p>
            <a:pPr lvl="1"/>
            <a:r>
              <a:rPr lang="ko-KR" altLang="en-US" sz="1600" dirty="0">
                <a:latin typeface="Arial Black" pitchFamily="34" charset="0"/>
              </a:rPr>
              <a:t>표시된다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여기에서 바로 몇 가지 가장 일반적인 앵커 옵션 중 하나를 </a:t>
            </a:r>
            <a:endParaRPr lang="en-US" altLang="ko-KR" sz="1600" dirty="0">
              <a:latin typeface="Arial Black" pitchFamily="34" charset="0"/>
            </a:endParaRPr>
          </a:p>
          <a:p>
            <a:pPr lvl="1"/>
            <a:r>
              <a:rPr lang="ko-KR" altLang="en-US" sz="1600" dirty="0">
                <a:latin typeface="Arial Black" pitchFamily="34" charset="0"/>
              </a:rPr>
              <a:t>선택할 수 있고 </a:t>
            </a:r>
            <a:r>
              <a:rPr lang="en-US" altLang="ko-KR" sz="1600" dirty="0">
                <a:latin typeface="Arial Black" pitchFamily="34" charset="0"/>
              </a:rPr>
              <a:t>UI </a:t>
            </a:r>
            <a:r>
              <a:rPr lang="ko-KR" altLang="en-US" sz="1600" dirty="0">
                <a:latin typeface="Arial Black" pitchFamily="34" charset="0"/>
              </a:rPr>
              <a:t>요소를 부모의 가장자리 또는 중간에 고정하거나 </a:t>
            </a:r>
            <a:endParaRPr lang="en-US" altLang="ko-KR" sz="1600" dirty="0">
              <a:latin typeface="Arial Black" pitchFamily="34" charset="0"/>
            </a:endParaRPr>
          </a:p>
          <a:p>
            <a:pPr lvl="1"/>
            <a:r>
              <a:rPr lang="ko-KR" altLang="en-US" sz="1600" dirty="0">
                <a:latin typeface="Arial Black" pitchFamily="34" charset="0"/>
              </a:rPr>
              <a:t>부모의 크기에 따라 늘릴 수 있다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수평 및 수직 고정은 별도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latin typeface="Arial Black" pitchFamily="34" charset="0"/>
              </a:rPr>
              <a:t>Anchor Presets </a:t>
            </a:r>
            <a:r>
              <a:rPr lang="ko-KR" altLang="en-US" sz="1600" dirty="0">
                <a:latin typeface="Arial Black" pitchFamily="34" charset="0"/>
              </a:rPr>
              <a:t>버튼은 선택되어 있는 것이 하나 있다면</a:t>
            </a:r>
            <a:r>
              <a:rPr lang="en-US" altLang="ko-KR" sz="1600" dirty="0">
                <a:latin typeface="Arial Black" pitchFamily="34" charset="0"/>
              </a:rPr>
              <a:t>, </a:t>
            </a:r>
          </a:p>
          <a:p>
            <a:pPr lvl="1"/>
            <a:r>
              <a:rPr lang="ko-KR" altLang="en-US" sz="1600" dirty="0">
                <a:latin typeface="Arial Black" pitchFamily="34" charset="0"/>
              </a:rPr>
              <a:t>현재 선택되어 있는 </a:t>
            </a:r>
            <a:r>
              <a:rPr lang="ko-KR" altLang="en-US" sz="1600" dirty="0" err="1">
                <a:latin typeface="Arial Black" pitchFamily="34" charset="0"/>
              </a:rPr>
              <a:t>프리셋</a:t>
            </a:r>
            <a:r>
              <a:rPr lang="ko-KR" altLang="en-US" sz="1600" dirty="0">
                <a:latin typeface="Arial Black" pitchFamily="34" charset="0"/>
              </a:rPr>
              <a:t> 옵션을 표시한다</a:t>
            </a:r>
            <a:r>
              <a:rPr lang="en-US" altLang="ko-KR" sz="1600" dirty="0">
                <a:latin typeface="Arial Black" pitchFamily="34" charset="0"/>
              </a:rPr>
              <a:t>. </a:t>
            </a:r>
            <a:r>
              <a:rPr lang="ko-KR" altLang="en-US" sz="1600" dirty="0">
                <a:latin typeface="Arial Black" pitchFamily="34" charset="0"/>
              </a:rPr>
              <a:t>수평 또는 수직 축에서 </a:t>
            </a:r>
            <a:endParaRPr lang="en-US" altLang="ko-KR" sz="1600" dirty="0">
              <a:latin typeface="Arial Black" pitchFamily="34" charset="0"/>
            </a:endParaRPr>
          </a:p>
          <a:p>
            <a:pPr lvl="1"/>
            <a:r>
              <a:rPr lang="ko-KR" altLang="en-US" sz="1600" dirty="0">
                <a:latin typeface="Arial Black" pitchFamily="34" charset="0"/>
              </a:rPr>
              <a:t>앵커가 </a:t>
            </a:r>
            <a:r>
              <a:rPr lang="ko-KR" altLang="en-US" sz="1600" dirty="0" err="1">
                <a:latin typeface="Arial Black" pitchFamily="34" charset="0"/>
              </a:rPr>
              <a:t>프리셋</a:t>
            </a:r>
            <a:r>
              <a:rPr lang="ko-KR" altLang="en-US" sz="1600" dirty="0">
                <a:latin typeface="Arial Black" pitchFamily="34" charset="0"/>
              </a:rPr>
              <a:t> 중 하나와 다른 위치에 설정되어 있는 경우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사용자 지정 </a:t>
            </a:r>
            <a:endParaRPr lang="en-US" altLang="ko-KR" sz="1600" dirty="0">
              <a:latin typeface="Arial Black" pitchFamily="34" charset="0"/>
            </a:endParaRPr>
          </a:p>
          <a:p>
            <a:pPr lvl="1"/>
            <a:r>
              <a:rPr lang="ko-KR" altLang="en-US" sz="1600" dirty="0">
                <a:latin typeface="Arial Black" pitchFamily="34" charset="0"/>
              </a:rPr>
              <a:t>옵션이 표시된다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lvl="1"/>
            <a:endParaRPr lang="en-US" altLang="ko-KR" sz="1600" dirty="0">
              <a:latin typeface="Arial Black" pitchFamily="34" charset="0"/>
            </a:endParaRPr>
          </a:p>
          <a:p>
            <a:pPr lvl="1"/>
            <a:endParaRPr lang="en-US" altLang="ko-KR" sz="1600" dirty="0">
              <a:latin typeface="Arial Black" pitchFamily="34" charset="0"/>
            </a:endParaRPr>
          </a:p>
          <a:p>
            <a:pPr lvl="1"/>
            <a:endParaRPr lang="en-US" altLang="ko-KR" sz="1600" dirty="0">
              <a:latin typeface="Arial Black" pitchFamily="34" charset="0"/>
            </a:endParaRPr>
          </a:p>
          <a:p>
            <a:pPr lvl="1"/>
            <a:endParaRPr lang="en-US" altLang="ko-KR" sz="1600" dirty="0">
              <a:latin typeface="Arial Black" pitchFamily="34" charset="0"/>
            </a:endParaRPr>
          </a:p>
        </p:txBody>
      </p:sp>
      <p:pic>
        <p:nvPicPr>
          <p:cNvPr id="6" name="Picture 2" descr="C:\Users\C-01\Desktop\UI_AnchorPreset.png">
            <a:extLst>
              <a:ext uri="{FF2B5EF4-FFF2-40B4-BE49-F238E27FC236}">
                <a16:creationId xmlns:a16="http://schemas.microsoft.com/office/drawing/2014/main" xmlns="" id="{CF2EC427-F521-4F50-925E-4E2C7390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25" y="2636419"/>
            <a:ext cx="24860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897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F20811-2741-4434-ACB0-0FC9CA0D07D0}"/>
              </a:ext>
            </a:extLst>
          </p:cNvPr>
          <p:cNvSpPr txBox="1"/>
          <p:nvPr/>
        </p:nvSpPr>
        <p:spPr>
          <a:xfrm>
            <a:off x="1142305" y="589030"/>
            <a:ext cx="9907389" cy="60631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Image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Arial Black" pitchFamily="34" charset="0"/>
              </a:rPr>
              <a:t>Source Image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en-US" altLang="ko-KR" sz="1600" dirty="0">
                <a:latin typeface="Arial Black" pitchFamily="34" charset="0"/>
              </a:rPr>
              <a:t>: 2DUI Sprite </a:t>
            </a:r>
            <a:r>
              <a:rPr lang="ko-KR" altLang="en-US" sz="1600" dirty="0">
                <a:latin typeface="Arial Black" pitchFamily="34" charset="0"/>
              </a:rPr>
              <a:t>타입의 </a:t>
            </a:r>
            <a:r>
              <a:rPr lang="en-US" altLang="ko-KR" sz="1600" dirty="0">
                <a:latin typeface="Arial Black" pitchFamily="34" charset="0"/>
              </a:rPr>
              <a:t>Image</a:t>
            </a:r>
            <a:r>
              <a:rPr lang="ko-KR" altLang="en-US" sz="1600" dirty="0">
                <a:latin typeface="Arial Black" pitchFamily="34" charset="0"/>
              </a:rPr>
              <a:t>를 링크한다</a:t>
            </a:r>
            <a:r>
              <a:rPr lang="en-US" altLang="ko-KR" sz="1600" dirty="0">
                <a:latin typeface="Arial Black" pitchFamily="34" charset="0"/>
              </a:rPr>
              <a:t>.</a:t>
            </a:r>
            <a:endParaRPr lang="ko-KR" altLang="en-US" sz="1600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Arial Black" pitchFamily="34" charset="0"/>
              </a:rPr>
              <a:t>Color </a:t>
            </a:r>
            <a:r>
              <a:rPr lang="en-US" altLang="ko-KR" sz="1600" dirty="0">
                <a:latin typeface="Arial Black" pitchFamily="34" charset="0"/>
              </a:rPr>
              <a:t>: </a:t>
            </a:r>
            <a:r>
              <a:rPr lang="ko-KR" altLang="en-US" sz="1600" dirty="0">
                <a:latin typeface="Arial Black" pitchFamily="34" charset="0"/>
              </a:rPr>
              <a:t>지정한 컬러 값을 </a:t>
            </a:r>
            <a:r>
              <a:rPr lang="en-US" altLang="ko-KR" sz="1600" dirty="0">
                <a:latin typeface="Arial Black" pitchFamily="34" charset="0"/>
              </a:rPr>
              <a:t>Image</a:t>
            </a:r>
            <a:r>
              <a:rPr lang="ko-KR" altLang="en-US" sz="1600" dirty="0">
                <a:latin typeface="Arial Black" pitchFamily="34" charset="0"/>
              </a:rPr>
              <a:t>에 준다</a:t>
            </a:r>
            <a:r>
              <a:rPr lang="en-US" altLang="ko-KR" sz="1600" dirty="0">
                <a:latin typeface="Arial Black" pitchFamily="34" charset="0"/>
              </a:rPr>
              <a:t>.</a:t>
            </a:r>
            <a:endParaRPr lang="ko-KR" altLang="en-US" sz="1600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Arial Black" pitchFamily="34" charset="0"/>
              </a:rPr>
              <a:t>Material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en-US" altLang="ko-KR" sz="1600" dirty="0">
                <a:latin typeface="Arial Black" pitchFamily="34" charset="0"/>
              </a:rPr>
              <a:t>: </a:t>
            </a:r>
            <a:r>
              <a:rPr lang="ko-KR" altLang="en-US" sz="1600" dirty="0">
                <a:latin typeface="Arial Black" pitchFamily="34" charset="0"/>
              </a:rPr>
              <a:t>특정한 </a:t>
            </a:r>
            <a:r>
              <a:rPr lang="ko-KR" altLang="en-US" sz="1600" dirty="0" err="1">
                <a:latin typeface="Arial Black" pitchFamily="34" charset="0"/>
              </a:rPr>
              <a:t>셰이더를</a:t>
            </a:r>
            <a:r>
              <a:rPr lang="ko-KR" altLang="en-US" sz="1600" dirty="0">
                <a:latin typeface="Arial Black" pitchFamily="34" charset="0"/>
              </a:rPr>
              <a:t> 추가하고 싶을 때 쓴다</a:t>
            </a:r>
            <a:r>
              <a:rPr lang="en-US" altLang="ko-KR" sz="1600" dirty="0">
                <a:latin typeface="Arial Black" pitchFamily="34" charset="0"/>
              </a:rPr>
              <a:t>.</a:t>
            </a:r>
            <a:endParaRPr lang="ko-KR" altLang="en-US" sz="1600" dirty="0">
              <a:latin typeface="Arial Black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Arial Black" pitchFamily="34" charset="0"/>
              </a:rPr>
              <a:t>Image Type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en-US" altLang="ko-KR" sz="1600" dirty="0">
                <a:latin typeface="Arial Black" pitchFamily="34" charset="0"/>
              </a:rPr>
              <a:t>: Simple – </a:t>
            </a:r>
            <a:r>
              <a:rPr lang="ko-KR" altLang="en-US" sz="1600" dirty="0">
                <a:latin typeface="Arial Black" pitchFamily="34" charset="0"/>
              </a:rPr>
              <a:t>원래 형식 그대로</a:t>
            </a:r>
            <a:r>
              <a:rPr lang="en-US" altLang="ko-KR" sz="1600" dirty="0">
                <a:latin typeface="Arial Black" pitchFamily="34" charset="0"/>
              </a:rPr>
              <a:t>.</a:t>
            </a:r>
            <a:endParaRPr lang="ko-KR" altLang="en-US" sz="1600" dirty="0">
              <a:latin typeface="Arial Black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latin typeface="Arial Black" pitchFamily="34" charset="0"/>
              </a:rPr>
              <a:t>Sliced - 9</a:t>
            </a:r>
            <a:r>
              <a:rPr lang="ko-KR" altLang="en-US" sz="1400" dirty="0">
                <a:latin typeface="Arial Black" pitchFamily="34" charset="0"/>
              </a:rPr>
              <a:t>등분한 곳 중 가운데만 크기만큼 늘려주고 </a:t>
            </a:r>
            <a:endParaRPr lang="en-US" altLang="ko-KR" sz="1400" dirty="0">
              <a:latin typeface="Arial Black" pitchFamily="34" charset="0"/>
            </a:endParaRPr>
          </a:p>
          <a:p>
            <a:pPr lvl="1"/>
            <a:r>
              <a:rPr lang="ko-KR" altLang="en-US" sz="1400" dirty="0">
                <a:latin typeface="Arial Black" pitchFamily="34" charset="0"/>
              </a:rPr>
              <a:t>싶을 때</a:t>
            </a:r>
            <a:r>
              <a:rPr lang="en-US" altLang="ko-KR" sz="1400" dirty="0">
                <a:latin typeface="Arial Black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latin typeface="Arial Black" pitchFamily="34" charset="0"/>
              </a:rPr>
              <a:t>Tiled - Image</a:t>
            </a:r>
            <a:r>
              <a:rPr lang="ko-KR" altLang="en-US" sz="1400" dirty="0">
                <a:latin typeface="Arial Black" pitchFamily="34" charset="0"/>
              </a:rPr>
              <a:t>를 타일배열로 크기만큼 채워준다</a:t>
            </a:r>
            <a:r>
              <a:rPr lang="en-US" altLang="ko-KR" sz="1400" dirty="0">
                <a:latin typeface="Arial Black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latin typeface="Arial Black" pitchFamily="34" charset="0"/>
              </a:rPr>
              <a:t>Filed - </a:t>
            </a:r>
            <a:r>
              <a:rPr lang="ko-KR" altLang="en-US" sz="1400" dirty="0">
                <a:latin typeface="Arial Black" pitchFamily="34" charset="0"/>
              </a:rPr>
              <a:t>이미지를 수치에 따라 채워주고 싶을 때</a:t>
            </a:r>
            <a:r>
              <a:rPr lang="en-US" altLang="ko-KR" sz="1400" dirty="0">
                <a:latin typeface="Arial Black" pitchFamily="34" charset="0"/>
              </a:rPr>
              <a:t>.</a:t>
            </a:r>
            <a:endParaRPr lang="ko-KR" altLang="en-US" sz="1400" dirty="0">
              <a:latin typeface="Arial Black" pitchFamily="34" charset="0"/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lvl="8"/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lvl="8"/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Image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들은 저장된 형태에 따라 인식되는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Type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이 있는데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Sprite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형식으로 저장되어 있지 않을 것입니다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. UNITY Sprite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로 쓸 수 있는 형식으로 변경하는 것이 중요하다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.  Texture Type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를 눌러서 보이는 것같이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Sprite(2D and UI)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로 변경 시켜줘야 한다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.</a:t>
            </a:r>
          </a:p>
          <a:p>
            <a:pPr lvl="8"/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lvl="8"/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lvl="8"/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lvl="8"/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lvl="8"/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8" name="Picture 2" descr="https://lh5.googleusercontent.com/ju3H6P-qKkeFmQVQxHzdwZlRHJpm6-4t1S44HmtqUb0NkhpKhsxU01YjpFQSiK-lZv1QTp3Vq4OM6pm8o0NqHgyZm0ePnVUtF4olhnfF1ja6gT4TwjIyoZO3R4851dn8bNoZmGwDHg">
            <a:extLst>
              <a:ext uri="{FF2B5EF4-FFF2-40B4-BE49-F238E27FC236}">
                <a16:creationId xmlns:a16="http://schemas.microsoft.com/office/drawing/2014/main" xmlns="" id="{05EB2F44-5A80-4BA0-9C3B-2EB61878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868" y="1219566"/>
            <a:ext cx="3228975" cy="210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4.googleusercontent.com/pwU5aUa7nAF2C3dfBFu6iVHoDJ_dJcmE7Vfdjg-I0CezrXjwMhl7Zg7EPWZ2ZK8XiWXir-h-8sPFWvD2Mc8GU1v3z9vmmTTafPM6BEJ5wexFmuzmPot68YmQVoMhYKOp8W7euRN61w">
            <a:extLst>
              <a:ext uri="{FF2B5EF4-FFF2-40B4-BE49-F238E27FC236}">
                <a16:creationId xmlns:a16="http://schemas.microsoft.com/office/drawing/2014/main" xmlns="" id="{607B2793-9277-4F9E-95B1-BB88920F9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60" y="3620629"/>
            <a:ext cx="3219450" cy="264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2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032428-385F-48B3-9F6B-8E881CA6854E}"/>
              </a:ext>
            </a:extLst>
          </p:cNvPr>
          <p:cNvSpPr txBox="1"/>
          <p:nvPr/>
        </p:nvSpPr>
        <p:spPr>
          <a:xfrm>
            <a:off x="1141411" y="589030"/>
            <a:ext cx="9907389" cy="73558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latin typeface="Arial Black" pitchFamily="34" charset="0"/>
              </a:rPr>
              <a:t>TEXT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Text :  </a:t>
            </a:r>
            <a:r>
              <a:rPr lang="ko-KR" altLang="en-US" sz="1600" dirty="0">
                <a:latin typeface="Arial Black" pitchFamily="34" charset="0"/>
              </a:rPr>
              <a:t>표시할 문자열</a:t>
            </a: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Font :  </a:t>
            </a:r>
            <a:r>
              <a:rPr lang="ko-KR" altLang="en-US" sz="1600" dirty="0">
                <a:latin typeface="Arial Black" pitchFamily="34" charset="0"/>
              </a:rPr>
              <a:t>설정하고 싶은 문자열의 폰트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추가폰트는 </a:t>
            </a:r>
            <a:r>
              <a:rPr lang="en-US" altLang="ko-KR" sz="1600" dirty="0">
                <a:latin typeface="Arial Black" pitchFamily="34" charset="0"/>
              </a:rPr>
              <a:t>Asset</a:t>
            </a:r>
            <a:r>
              <a:rPr lang="ko-KR" altLang="en-US" sz="1600" dirty="0">
                <a:latin typeface="Arial Black" pitchFamily="34" charset="0"/>
              </a:rPr>
              <a:t>에 있어야 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3943350" lvl="8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</a:rPr>
              <a:t>FontStyle</a:t>
            </a:r>
            <a:r>
              <a:rPr lang="en-US" altLang="ko-KR" sz="1600" dirty="0">
                <a:latin typeface="Arial Black" pitchFamily="34" charset="0"/>
              </a:rPr>
              <a:t> : </a:t>
            </a:r>
            <a:r>
              <a:rPr lang="ko-KR" altLang="en-US" sz="1600" dirty="0">
                <a:latin typeface="Arial Black" pitchFamily="34" charset="0"/>
              </a:rPr>
              <a:t>폰트스타일을 지정한다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3943350" lvl="8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Line Spacing : </a:t>
            </a:r>
            <a:r>
              <a:rPr lang="ko-KR" altLang="en-US" sz="1600" dirty="0">
                <a:latin typeface="Arial Black" pitchFamily="34" charset="0"/>
              </a:rPr>
              <a:t>줄 간격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3943350" lvl="8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Font Size : Font </a:t>
            </a:r>
            <a:r>
              <a:rPr lang="ko-KR" altLang="en-US" sz="1600" dirty="0">
                <a:latin typeface="Arial Black" pitchFamily="34" charset="0"/>
              </a:rPr>
              <a:t>크기</a:t>
            </a: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Rich Text : </a:t>
            </a:r>
            <a:r>
              <a:rPr lang="ko-KR" altLang="en-US" sz="1600" dirty="0">
                <a:latin typeface="Arial Black" pitchFamily="34" charset="0"/>
              </a:rPr>
              <a:t>서식이 있는 문자열 지원 </a:t>
            </a:r>
            <a:r>
              <a:rPr lang="en-US" altLang="ko-KR" sz="1600" dirty="0">
                <a:latin typeface="Arial Black" pitchFamily="34" charset="0"/>
              </a:rPr>
              <a:t>ex&lt;b&gt;hello&lt;/b&gt; </a:t>
            </a:r>
            <a:r>
              <a:rPr lang="ko-KR" altLang="en-US" sz="1600" dirty="0">
                <a:latin typeface="Arial Black" pitchFamily="34" charset="0"/>
              </a:rPr>
              <a:t>굵은 글씨 </a:t>
            </a:r>
            <a:r>
              <a:rPr lang="en-US" altLang="ko-KR" sz="1600" dirty="0">
                <a:latin typeface="Arial Black" pitchFamily="34" charset="0"/>
              </a:rPr>
              <a:t>&lt;color =#ff0000ff&gt;</a:t>
            </a:r>
            <a:r>
              <a:rPr lang="ko-KR" altLang="en-US" sz="1600" dirty="0">
                <a:latin typeface="Arial Black" pitchFamily="34" charset="0"/>
              </a:rPr>
              <a:t>내가</a:t>
            </a:r>
            <a:r>
              <a:rPr lang="en-US" altLang="ko-KR" sz="1600" dirty="0">
                <a:latin typeface="Arial Black" pitchFamily="34" charset="0"/>
              </a:rPr>
              <a:t>&lt;/color&gt; </a:t>
            </a:r>
            <a:r>
              <a:rPr lang="ko-KR" altLang="en-US" sz="1600" dirty="0">
                <a:latin typeface="Arial Black" pitchFamily="34" charset="0"/>
              </a:rPr>
              <a:t>색깔변경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3943350" lvl="8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Alignment : </a:t>
            </a:r>
            <a:r>
              <a:rPr lang="ko-KR" altLang="en-US" sz="1600" dirty="0">
                <a:latin typeface="Arial Black" pitchFamily="34" charset="0"/>
              </a:rPr>
              <a:t>정렬 형태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3943350" lvl="8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Horizontal Overflow : </a:t>
            </a:r>
            <a:r>
              <a:rPr lang="ko-KR" altLang="en-US" sz="1600" dirty="0">
                <a:latin typeface="Arial Black" pitchFamily="34" charset="0"/>
              </a:rPr>
              <a:t>수평으로 넘어 갈 때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어떻게 처리할 것인지 설정</a:t>
            </a:r>
            <a:r>
              <a:rPr lang="en-US" altLang="ko-KR" sz="1600" dirty="0">
                <a:latin typeface="Arial Black" pitchFamily="34" charset="0"/>
              </a:rPr>
              <a:t>. Wrap – </a:t>
            </a:r>
            <a:r>
              <a:rPr lang="ko-KR" altLang="en-US" sz="1600" dirty="0">
                <a:latin typeface="Arial Black" pitchFamily="34" charset="0"/>
              </a:rPr>
              <a:t>다음 줄로</a:t>
            </a:r>
            <a:r>
              <a:rPr lang="en-US" altLang="ko-KR" sz="1600" dirty="0">
                <a:latin typeface="Arial Black" pitchFamily="34" charset="0"/>
              </a:rPr>
              <a:t>, Overflow </a:t>
            </a:r>
            <a:r>
              <a:rPr lang="ko-KR" altLang="en-US" sz="1600" dirty="0">
                <a:latin typeface="Arial Black" pitchFamily="34" charset="0"/>
              </a:rPr>
              <a:t>넘어가게 둔다</a:t>
            </a:r>
            <a:r>
              <a:rPr lang="en-US" altLang="ko-KR" sz="1600" dirty="0">
                <a:latin typeface="Arial Black" pitchFamily="34" charset="0"/>
              </a:rPr>
              <a:t>. </a:t>
            </a:r>
          </a:p>
          <a:p>
            <a:pPr marL="3943350" lvl="8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Vertical Overflow : </a:t>
            </a:r>
            <a:r>
              <a:rPr lang="ko-KR" altLang="en-US" sz="1600" dirty="0">
                <a:latin typeface="Arial Black" pitchFamily="34" charset="0"/>
              </a:rPr>
              <a:t>라인을 넘어 갔을 때</a:t>
            </a:r>
            <a:r>
              <a:rPr lang="en-US" altLang="ko-KR" sz="1600" dirty="0">
                <a:latin typeface="Arial Black" pitchFamily="34" charset="0"/>
              </a:rPr>
              <a:t>, </a:t>
            </a:r>
            <a:r>
              <a:rPr lang="ko-KR" altLang="en-US" sz="1600" dirty="0">
                <a:latin typeface="Arial Black" pitchFamily="34" charset="0"/>
              </a:rPr>
              <a:t>어떻게 처리할 것인지 설정</a:t>
            </a:r>
            <a:r>
              <a:rPr lang="en-US" altLang="ko-KR" sz="1600" dirty="0">
                <a:latin typeface="Arial Black" pitchFamily="34" charset="0"/>
              </a:rPr>
              <a:t>. </a:t>
            </a:r>
          </a:p>
          <a:p>
            <a:pPr marL="3943350" lvl="8" indent="-285750">
              <a:buFont typeface="Arial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3943350" lvl="8" indent="-285750">
              <a:buFont typeface="Arial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Truncate - </a:t>
            </a:r>
            <a:r>
              <a:rPr lang="ko-KR" altLang="en-US" sz="1600" dirty="0">
                <a:latin typeface="Arial Black" pitchFamily="34" charset="0"/>
              </a:rPr>
              <a:t>영역을 넘어가면 보이지 않게</a:t>
            </a:r>
            <a:r>
              <a:rPr lang="en-US" altLang="ko-KR" sz="1600" dirty="0">
                <a:latin typeface="Arial Black" pitchFamily="34" charset="0"/>
              </a:rPr>
              <a:t>, Overflow - </a:t>
            </a:r>
            <a:r>
              <a:rPr lang="ko-KR" altLang="en-US" sz="1600" dirty="0">
                <a:latin typeface="Arial Black" pitchFamily="34" charset="0"/>
              </a:rPr>
              <a:t>영역을 넘어간 글자도 보이도록 할 때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0" name="Picture 2" descr="https://lh3.googleusercontent.com/2Qs_N6865uE4_57olGEO1Ymnz5W42rQnsj1uKLdQl7O-Y-hxjt1QYaYyJbKxGJin51G8OT3D_KNDr2jzHQFl_wmKeNE6ETrY5lTUh68R2o6nlgemVGpCXdBJGSLNy5yAHTdII4RjoA">
            <a:extLst>
              <a:ext uri="{FF2B5EF4-FFF2-40B4-BE49-F238E27FC236}">
                <a16:creationId xmlns:a16="http://schemas.microsoft.com/office/drawing/2014/main" xmlns="" id="{2DD56B2E-266E-4694-889F-49783E4E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06" y="1945175"/>
            <a:ext cx="3248025" cy="324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36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032428-385F-48B3-9F6B-8E881CA6854E}"/>
              </a:ext>
            </a:extLst>
          </p:cNvPr>
          <p:cNvSpPr txBox="1"/>
          <p:nvPr/>
        </p:nvSpPr>
        <p:spPr>
          <a:xfrm>
            <a:off x="1140020" y="589030"/>
            <a:ext cx="9907389" cy="40626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TEXT 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꾸미기</a:t>
            </a:r>
            <a:endParaRPr lang="en-US" altLang="ko-KR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r>
              <a:rPr lang="en-US" altLang="ko-KR" sz="1600" dirty="0">
                <a:latin typeface="Arial Black" pitchFamily="34" charset="0"/>
              </a:rPr>
              <a:t>Anchor Preset</a:t>
            </a:r>
            <a:r>
              <a:rPr lang="ko-KR" altLang="en-US" sz="1600" dirty="0">
                <a:latin typeface="Arial Black" pitchFamily="34" charset="0"/>
              </a:rPr>
              <a:t>을 이용해서 </a:t>
            </a:r>
            <a:r>
              <a:rPr lang="en-US" altLang="ko-KR" sz="1600" dirty="0">
                <a:latin typeface="Arial Black" pitchFamily="34" charset="0"/>
              </a:rPr>
              <a:t>Canvas</a:t>
            </a:r>
            <a:r>
              <a:rPr lang="ko-KR" altLang="en-US" sz="1600" dirty="0">
                <a:latin typeface="Arial Black" pitchFamily="34" charset="0"/>
              </a:rPr>
              <a:t>의 가운데 상단에 정렬 시켜보자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pPr algn="r"/>
            <a:endParaRPr lang="en-US" altLang="ko-KR" sz="1600" dirty="0">
              <a:latin typeface="Arial Black" pitchFamily="34" charset="0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C6F67C0-EC0E-47E7-AA51-6F0F7130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20" y="1454904"/>
            <a:ext cx="6322664" cy="1667108"/>
          </a:xfrm>
          <a:prstGeom prst="rect">
            <a:avLst/>
          </a:prstGeom>
        </p:spPr>
      </p:pic>
      <p:pic>
        <p:nvPicPr>
          <p:cNvPr id="12" name="그림 11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xmlns="" id="{3CE29037-0EBC-4D40-98F6-9490983BA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684" y="1415306"/>
            <a:ext cx="3584725" cy="2848373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EB6D644-8B70-4669-A917-860E9FCE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801" y="3696706"/>
            <a:ext cx="3762900" cy="3161294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75A7FAD-7B85-4AB6-9080-7B546EA3B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481" y="3122012"/>
            <a:ext cx="1596203" cy="33758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7A220B3-996A-4ADE-9789-3DB7254F7BE1}"/>
              </a:ext>
            </a:extLst>
          </p:cNvPr>
          <p:cNvSpPr/>
          <p:nvPr/>
        </p:nvSpPr>
        <p:spPr>
          <a:xfrm>
            <a:off x="1651819" y="3843671"/>
            <a:ext cx="3726426" cy="580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7D42F35-B17E-4B1B-99EF-074B703C7967}"/>
              </a:ext>
            </a:extLst>
          </p:cNvPr>
          <p:cNvSpPr/>
          <p:nvPr/>
        </p:nvSpPr>
        <p:spPr>
          <a:xfrm>
            <a:off x="1592825" y="3181753"/>
            <a:ext cx="3844413" cy="494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1. Text</a:t>
            </a:r>
            <a:r>
              <a:rPr lang="ko-KR" altLang="en-US" sz="1400" dirty="0">
                <a:latin typeface="Arial Black" panose="020B0A04020102020204" pitchFamily="34" charset="0"/>
              </a:rPr>
              <a:t> </a:t>
            </a:r>
            <a:r>
              <a:rPr lang="en-US" altLang="ko-KR" sz="1400" dirty="0">
                <a:latin typeface="Arial Black" panose="020B0A04020102020204" pitchFamily="34" charset="0"/>
              </a:rPr>
              <a:t>Component</a:t>
            </a:r>
            <a:r>
              <a:rPr lang="ko-KR" altLang="en-US" sz="1400" dirty="0">
                <a:latin typeface="Arial Black" panose="020B0A04020102020204" pitchFamily="34" charset="0"/>
              </a:rPr>
              <a:t>의 </a:t>
            </a:r>
            <a:r>
              <a:rPr lang="en-US" altLang="ko-KR" sz="1400" dirty="0">
                <a:latin typeface="Arial Black" panose="020B0A04020102020204" pitchFamily="34" charset="0"/>
              </a:rPr>
              <a:t>Text Filed </a:t>
            </a:r>
            <a:r>
              <a:rPr lang="ko-KR" altLang="en-US" sz="1400" dirty="0">
                <a:latin typeface="Arial Black" panose="020B0A04020102020204" pitchFamily="34" charset="0"/>
              </a:rPr>
              <a:t>내용을 </a:t>
            </a:r>
            <a:r>
              <a:rPr lang="en-US" altLang="ko-KR" sz="1400" dirty="0">
                <a:latin typeface="Arial Black" panose="020B0A04020102020204" pitchFamily="34" charset="0"/>
              </a:rPr>
              <a:t>Time : 0</a:t>
            </a:r>
            <a:r>
              <a:rPr lang="ko-KR" altLang="en-US" sz="1400" dirty="0">
                <a:latin typeface="Arial Black" panose="020B0A04020102020204" pitchFamily="34" charset="0"/>
              </a:rPr>
              <a:t>으로 변경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EF98FE57-46A4-4990-A31D-3302241041D4}"/>
              </a:ext>
            </a:extLst>
          </p:cNvPr>
          <p:cNvCxnSpPr>
            <a:stCxn id="18" idx="1"/>
            <a:endCxn id="17" idx="1"/>
          </p:cNvCxnSpPr>
          <p:nvPr/>
        </p:nvCxnSpPr>
        <p:spPr>
          <a:xfrm rot="10800000" flipH="1" flipV="1">
            <a:off x="1592825" y="3429000"/>
            <a:ext cx="58994" cy="705094"/>
          </a:xfrm>
          <a:prstGeom prst="bentConnector3">
            <a:avLst>
              <a:gd name="adj1" fmla="val -437495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6200214-6248-4945-BC76-14563D335652}"/>
              </a:ext>
            </a:extLst>
          </p:cNvPr>
          <p:cNvSpPr/>
          <p:nvPr/>
        </p:nvSpPr>
        <p:spPr>
          <a:xfrm>
            <a:off x="3018503" y="5517555"/>
            <a:ext cx="1356852" cy="194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8C63835-5590-462A-ADB0-583F1E00341F}"/>
              </a:ext>
            </a:extLst>
          </p:cNvPr>
          <p:cNvSpPr/>
          <p:nvPr/>
        </p:nvSpPr>
        <p:spPr>
          <a:xfrm>
            <a:off x="1897365" y="4861271"/>
            <a:ext cx="3599128" cy="271948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2.Alignment</a:t>
            </a:r>
            <a:r>
              <a:rPr lang="ko-KR" alt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를 </a:t>
            </a:r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Center, Middle</a:t>
            </a:r>
            <a:r>
              <a:rPr lang="ko-KR" alt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로 변경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77FAF78B-E1F0-4CDF-846C-88FEB2386BB9}"/>
              </a:ext>
            </a:extLst>
          </p:cNvPr>
          <p:cNvCxnSpPr>
            <a:stCxn id="24" idx="2"/>
          </p:cNvCxnSpPr>
          <p:nvPr/>
        </p:nvCxnSpPr>
        <p:spPr>
          <a:xfrm>
            <a:off x="3696929" y="5133219"/>
            <a:ext cx="0" cy="38433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71D88C8-E451-4520-9859-15E2E2B5719B}"/>
              </a:ext>
            </a:extLst>
          </p:cNvPr>
          <p:cNvSpPr/>
          <p:nvPr/>
        </p:nvSpPr>
        <p:spPr>
          <a:xfrm>
            <a:off x="3018503" y="6292645"/>
            <a:ext cx="2231923" cy="194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492D38D-BCF2-4DA8-BBFF-B8062B011E50}"/>
              </a:ext>
            </a:extLst>
          </p:cNvPr>
          <p:cNvSpPr/>
          <p:nvPr/>
        </p:nvSpPr>
        <p:spPr>
          <a:xfrm>
            <a:off x="5866481" y="5342809"/>
            <a:ext cx="1593348" cy="497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xmlns="" id="{59F0CF5D-652A-4FE2-AFD8-00C34E5CAC5E}"/>
              </a:ext>
            </a:extLst>
          </p:cNvPr>
          <p:cNvCxnSpPr>
            <a:cxnSpLocks/>
            <a:stCxn id="27" idx="3"/>
            <a:endCxn id="28" idx="2"/>
          </p:cNvCxnSpPr>
          <p:nvPr/>
        </p:nvCxnSpPr>
        <p:spPr>
          <a:xfrm flipV="1">
            <a:off x="5250426" y="5840361"/>
            <a:ext cx="1412729" cy="549778"/>
          </a:xfrm>
          <a:prstGeom prst="bentConnector2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DF6BEEF-F46F-4BD3-ACCE-9D8F5154338E}"/>
              </a:ext>
            </a:extLst>
          </p:cNvPr>
          <p:cNvSpPr/>
          <p:nvPr/>
        </p:nvSpPr>
        <p:spPr>
          <a:xfrm>
            <a:off x="7739528" y="5988964"/>
            <a:ext cx="3307882" cy="494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3. Color Filed </a:t>
            </a:r>
            <a:r>
              <a:rPr lang="ko-KR" altLang="en-US" sz="1400" dirty="0">
                <a:latin typeface="Arial Black" panose="020B0A04020102020204" pitchFamily="34" charset="0"/>
              </a:rPr>
              <a:t>클릭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Font Color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를 하얀색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(255, 255, 255)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으로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변경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xmlns="" id="{60DF0C63-16A5-4FD1-8EC8-CB2352DF1774}"/>
              </a:ext>
            </a:extLst>
          </p:cNvPr>
          <p:cNvCxnSpPr>
            <a:stCxn id="27" idx="2"/>
            <a:endCxn id="33" idx="2"/>
          </p:cNvCxnSpPr>
          <p:nvPr/>
        </p:nvCxnSpPr>
        <p:spPr>
          <a:xfrm rot="5400000" flipH="1" flipV="1">
            <a:off x="6761880" y="3856043"/>
            <a:ext cx="4174" cy="5259004"/>
          </a:xfrm>
          <a:prstGeom prst="bentConnector3">
            <a:avLst>
              <a:gd name="adj1" fmla="val -6890129"/>
            </a:avLst>
          </a:prstGeom>
          <a:ln w="28575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4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ko-KR" altLang="en-US" dirty="0"/>
              <a:t>탄알제작과 충돌처리</a:t>
            </a:r>
          </a:p>
        </p:txBody>
      </p:sp>
    </p:spTree>
    <p:extLst>
      <p:ext uri="{BB962C8B-B14F-4D97-AF65-F5344CB8AC3E}">
        <p14:creationId xmlns:p14="http://schemas.microsoft.com/office/powerpoint/2010/main" val="3092817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032428-385F-48B3-9F6B-8E881CA6854E}"/>
              </a:ext>
            </a:extLst>
          </p:cNvPr>
          <p:cNvSpPr txBox="1"/>
          <p:nvPr/>
        </p:nvSpPr>
        <p:spPr>
          <a:xfrm>
            <a:off x="1140020" y="589030"/>
            <a:ext cx="99073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itchFamily="34" charset="0"/>
              </a:rPr>
              <a:t>Font Size</a:t>
            </a:r>
            <a:r>
              <a:rPr lang="ko-KR" altLang="en-US" sz="1600" dirty="0">
                <a:latin typeface="Arial Black" pitchFamily="34" charset="0"/>
              </a:rPr>
              <a:t>와 위치를 조정하자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7EEAF91-0AD9-4EB3-A529-29914A27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20" y="1086647"/>
            <a:ext cx="3629532" cy="51823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73D9B67-C784-4E64-829C-2EADCEA161B9}"/>
              </a:ext>
            </a:extLst>
          </p:cNvPr>
          <p:cNvSpPr/>
          <p:nvPr/>
        </p:nvSpPr>
        <p:spPr>
          <a:xfrm>
            <a:off x="2581160" y="4139379"/>
            <a:ext cx="2108827" cy="18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556DA70-E72A-4871-9C9D-AF46C0A46978}"/>
              </a:ext>
            </a:extLst>
          </p:cNvPr>
          <p:cNvSpPr/>
          <p:nvPr/>
        </p:nvSpPr>
        <p:spPr>
          <a:xfrm>
            <a:off x="2581160" y="5204174"/>
            <a:ext cx="2108827" cy="321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55F0BEB-2D48-4933-AECA-F3F11F6B4B80}"/>
              </a:ext>
            </a:extLst>
          </p:cNvPr>
          <p:cNvSpPr/>
          <p:nvPr/>
        </p:nvSpPr>
        <p:spPr>
          <a:xfrm>
            <a:off x="3264310" y="1415844"/>
            <a:ext cx="747251" cy="18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6C6F817-BA48-410B-BFC9-74D5CCF24560}"/>
              </a:ext>
            </a:extLst>
          </p:cNvPr>
          <p:cNvSpPr/>
          <p:nvPr/>
        </p:nvSpPr>
        <p:spPr>
          <a:xfrm>
            <a:off x="4857135" y="1259535"/>
            <a:ext cx="3844413" cy="494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1. </a:t>
            </a:r>
            <a:r>
              <a:rPr lang="en-US" altLang="ko-KR" sz="1400" dirty="0" err="1">
                <a:latin typeface="Arial Black" panose="020B0A04020102020204" pitchFamily="34" charset="0"/>
              </a:rPr>
              <a:t>Rect</a:t>
            </a:r>
            <a:r>
              <a:rPr lang="ko-KR" altLang="en-US" sz="1400" dirty="0">
                <a:latin typeface="Arial Black" panose="020B0A04020102020204" pitchFamily="34" charset="0"/>
              </a:rPr>
              <a:t> </a:t>
            </a:r>
            <a:r>
              <a:rPr lang="en-US" altLang="ko-KR" sz="1400" dirty="0">
                <a:latin typeface="Arial Black" panose="020B0A04020102020204" pitchFamily="34" charset="0"/>
              </a:rPr>
              <a:t>Transform Component</a:t>
            </a:r>
            <a:r>
              <a:rPr lang="ko-KR" altLang="en-US" sz="1400" dirty="0">
                <a:latin typeface="Arial Black" panose="020B0A04020102020204" pitchFamily="34" charset="0"/>
              </a:rPr>
              <a:t>의 </a:t>
            </a:r>
            <a:r>
              <a:rPr lang="en-US" altLang="ko-KR" sz="1400" dirty="0">
                <a:latin typeface="Arial Black" panose="020B0A04020102020204" pitchFamily="34" charset="0"/>
              </a:rPr>
              <a:t>Pos Y</a:t>
            </a:r>
            <a:r>
              <a:rPr lang="ko-KR" altLang="en-US" sz="1400" dirty="0">
                <a:latin typeface="Arial Black" panose="020B0A04020102020204" pitchFamily="34" charset="0"/>
              </a:rPr>
              <a:t>를 </a:t>
            </a:r>
            <a:r>
              <a:rPr lang="en-US" altLang="ko-KR" sz="1400" dirty="0">
                <a:latin typeface="Arial Black" panose="020B0A04020102020204" pitchFamily="34" charset="0"/>
              </a:rPr>
              <a:t>-30</a:t>
            </a:r>
            <a:r>
              <a:rPr lang="ko-KR" altLang="en-US" sz="1400" dirty="0">
                <a:latin typeface="Arial Black" panose="020B0A04020102020204" pitchFamily="34" charset="0"/>
              </a:rPr>
              <a:t>으로 변경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52D939A7-1A83-47C5-9135-2C6890211A60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4011561" y="1506782"/>
            <a:ext cx="845574" cy="2469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62F1EF7-E4F2-4B5E-9286-4672BFF7B590}"/>
              </a:ext>
            </a:extLst>
          </p:cNvPr>
          <p:cNvSpPr/>
          <p:nvPr/>
        </p:nvSpPr>
        <p:spPr>
          <a:xfrm>
            <a:off x="5284839" y="4062458"/>
            <a:ext cx="2442412" cy="340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2. Font Size</a:t>
            </a:r>
            <a:r>
              <a:rPr lang="ko-KR" altLang="en-US" sz="1400" dirty="0">
                <a:latin typeface="Arial Black" panose="020B0A04020102020204" pitchFamily="34" charset="0"/>
              </a:rPr>
              <a:t>를 </a:t>
            </a:r>
            <a:r>
              <a:rPr lang="en-US" altLang="ko-KR" sz="1400" dirty="0">
                <a:latin typeface="Arial Black" panose="020B0A04020102020204" pitchFamily="34" charset="0"/>
              </a:rPr>
              <a:t>42</a:t>
            </a:r>
            <a:r>
              <a:rPr lang="ko-KR" altLang="en-US" sz="1400" dirty="0">
                <a:latin typeface="Arial Black" panose="020B0A04020102020204" pitchFamily="34" charset="0"/>
              </a:rPr>
              <a:t>로 변경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C81E41D-4686-4B98-A1F8-D53225534F30}"/>
              </a:ext>
            </a:extLst>
          </p:cNvPr>
          <p:cNvCxnSpPr>
            <a:stCxn id="31" idx="1"/>
            <a:endCxn id="5" idx="3"/>
          </p:cNvCxnSpPr>
          <p:nvPr/>
        </p:nvCxnSpPr>
        <p:spPr>
          <a:xfrm flipH="1">
            <a:off x="4689987" y="4232785"/>
            <a:ext cx="594852" cy="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E2F0F0A-A23D-4058-8400-AAB6F352DCB5}"/>
              </a:ext>
            </a:extLst>
          </p:cNvPr>
          <p:cNvSpPr/>
          <p:nvPr/>
        </p:nvSpPr>
        <p:spPr>
          <a:xfrm>
            <a:off x="5284839" y="5117704"/>
            <a:ext cx="3416709" cy="494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3. Horizontal Overflow</a:t>
            </a:r>
            <a:r>
              <a:rPr lang="ko-KR" altLang="en-US" sz="1400" dirty="0">
                <a:latin typeface="Arial Black" panose="020B0A04020102020204" pitchFamily="34" charset="0"/>
              </a:rPr>
              <a:t>와 </a:t>
            </a:r>
            <a:r>
              <a:rPr lang="en-US" altLang="ko-KR" sz="1400" dirty="0">
                <a:latin typeface="Arial Black" panose="020B0A04020102020204" pitchFamily="34" charset="0"/>
              </a:rPr>
              <a:t>Vertical Overflow</a:t>
            </a:r>
            <a:r>
              <a:rPr lang="ko-KR" altLang="en-US" sz="1400" dirty="0">
                <a:latin typeface="Arial Black" panose="020B0A04020102020204" pitchFamily="34" charset="0"/>
              </a:rPr>
              <a:t>를 </a:t>
            </a:r>
            <a:r>
              <a:rPr lang="en-US" altLang="ko-KR" sz="1400" dirty="0">
                <a:latin typeface="Arial Black" panose="020B0A04020102020204" pitchFamily="34" charset="0"/>
              </a:rPr>
              <a:t>Overflow</a:t>
            </a:r>
            <a:r>
              <a:rPr lang="ko-KR" altLang="en-US" sz="1400" dirty="0">
                <a:latin typeface="Arial Black" panose="020B0A04020102020204" pitchFamily="34" charset="0"/>
              </a:rPr>
              <a:t>로 변경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0624719F-261F-42B6-AE83-65633E84B5FA}"/>
              </a:ext>
            </a:extLst>
          </p:cNvPr>
          <p:cNvCxnSpPr>
            <a:cxnSpLocks/>
            <a:stCxn id="32" idx="1"/>
            <a:endCxn id="22" idx="3"/>
          </p:cNvCxnSpPr>
          <p:nvPr/>
        </p:nvCxnSpPr>
        <p:spPr>
          <a:xfrm flipH="1">
            <a:off x="4689987" y="5364951"/>
            <a:ext cx="594852" cy="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751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032428-385F-48B3-9F6B-8E881CA6854E}"/>
              </a:ext>
            </a:extLst>
          </p:cNvPr>
          <p:cNvSpPr txBox="1"/>
          <p:nvPr/>
        </p:nvSpPr>
        <p:spPr>
          <a:xfrm>
            <a:off x="1140020" y="589030"/>
            <a:ext cx="9907389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itchFamily="34" charset="0"/>
              </a:rPr>
              <a:t>Font</a:t>
            </a:r>
            <a:r>
              <a:rPr lang="ko-KR" altLang="en-US" sz="1600" dirty="0">
                <a:latin typeface="Arial Black" pitchFamily="34" charset="0"/>
              </a:rPr>
              <a:t>에 </a:t>
            </a:r>
            <a:r>
              <a:rPr lang="en-US" altLang="ko-KR" sz="1600" dirty="0">
                <a:latin typeface="Arial Black" pitchFamily="34" charset="0"/>
              </a:rPr>
              <a:t>Effect </a:t>
            </a:r>
            <a:r>
              <a:rPr lang="ko-KR" altLang="en-US" sz="1600" dirty="0">
                <a:latin typeface="Arial Black" pitchFamily="34" charset="0"/>
              </a:rPr>
              <a:t>효과를 추가하자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Add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en-US" altLang="ko-KR" sz="1600" dirty="0">
                <a:latin typeface="Arial Black" pitchFamily="34" charset="0"/>
              </a:rPr>
              <a:t>Component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UI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원하는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Effect(Shadow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예로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Effect</a:t>
            </a:r>
            <a:r>
              <a:rPr lang="ko-KR" altLang="en-US" sz="1600" dirty="0">
                <a:latin typeface="Arial Black" pitchFamily="34" charset="0"/>
              </a:rPr>
              <a:t>를 선택하고 속성을 변경해서 적용된 모습을 살펴보자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FDE16F6-7321-4635-B101-0E234E47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20" y="1516614"/>
            <a:ext cx="2172003" cy="284837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5638715B-2D6C-40CD-9975-7F44C71F8FBF}"/>
              </a:ext>
            </a:extLst>
          </p:cNvPr>
          <p:cNvSpPr/>
          <p:nvPr/>
        </p:nvSpPr>
        <p:spPr>
          <a:xfrm>
            <a:off x="3588773" y="2568403"/>
            <a:ext cx="1032387" cy="74479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6795C4D-3120-4C49-9C47-9FA53E9B5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910" y="2178693"/>
            <a:ext cx="2210108" cy="1524213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5B3ACCB-093E-4372-BB5E-171A57514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905" y="2264429"/>
            <a:ext cx="2210108" cy="1352739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47A9D9A8-2FCA-493C-8843-7F77460917F7}"/>
              </a:ext>
            </a:extLst>
          </p:cNvPr>
          <p:cNvSpPr/>
          <p:nvPr/>
        </p:nvSpPr>
        <p:spPr>
          <a:xfrm>
            <a:off x="4788604" y="5767076"/>
            <a:ext cx="4148222" cy="384673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40B00F8-BF3C-4362-90EB-2197C13F9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020" y="5506913"/>
            <a:ext cx="3648584" cy="905001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140B0E-A46C-4D0D-A057-C4B9AD5D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6826" y="5721255"/>
            <a:ext cx="1724266" cy="47631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47ADB6D-CB7A-4EF0-A93D-58A68B955159}"/>
              </a:ext>
            </a:extLst>
          </p:cNvPr>
          <p:cNvSpPr/>
          <p:nvPr/>
        </p:nvSpPr>
        <p:spPr>
          <a:xfrm>
            <a:off x="4897910" y="4939770"/>
            <a:ext cx="3648585" cy="792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Color</a:t>
            </a:r>
            <a:r>
              <a:rPr lang="ko-KR" altLang="en-US" sz="1400" dirty="0">
                <a:latin typeface="Arial Black" panose="020B0A04020102020204" pitchFamily="34" charset="0"/>
              </a:rPr>
              <a:t>값을 </a:t>
            </a:r>
            <a:r>
              <a:rPr lang="en-US" altLang="ko-KR" sz="1400" dirty="0">
                <a:latin typeface="Arial Black" panose="020B0A04020102020204" pitchFamily="34" charset="0"/>
              </a:rPr>
              <a:t>(0, 0, 0, 128)</a:t>
            </a:r>
            <a:r>
              <a:rPr lang="ko-KR" altLang="en-US" sz="1400" dirty="0">
                <a:latin typeface="Arial Black" panose="020B0A04020102020204" pitchFamily="34" charset="0"/>
              </a:rPr>
              <a:t>로 오른쪽으로 </a:t>
            </a:r>
            <a:r>
              <a:rPr lang="en-US" altLang="ko-KR" sz="1400" dirty="0">
                <a:latin typeface="Arial Black" panose="020B0A04020102020204" pitchFamily="34" charset="0"/>
              </a:rPr>
              <a:t>1, </a:t>
            </a:r>
            <a:r>
              <a:rPr lang="ko-KR" altLang="en-US" sz="1400" dirty="0">
                <a:latin typeface="Arial Black" panose="020B0A04020102020204" pitchFamily="34" charset="0"/>
              </a:rPr>
              <a:t>아래 쪽으로 </a:t>
            </a:r>
            <a:r>
              <a:rPr lang="en-US" altLang="ko-KR" sz="1400" dirty="0">
                <a:latin typeface="Arial Black" panose="020B0A04020102020204" pitchFamily="34" charset="0"/>
              </a:rPr>
              <a:t>-1 </a:t>
            </a:r>
            <a:r>
              <a:rPr lang="ko-KR" altLang="en-US" sz="1400" dirty="0">
                <a:latin typeface="Arial Black" panose="020B0A04020102020204" pitchFamily="34" charset="0"/>
              </a:rPr>
              <a:t>각 방향으로 그림자를 생성 하겠다</a:t>
            </a:r>
            <a:r>
              <a:rPr lang="en-US" altLang="ko-KR" sz="1400" dirty="0">
                <a:latin typeface="Arial Black" panose="020B0A04020102020204" pitchFamily="34" charset="0"/>
              </a:rPr>
              <a:t>.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6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032428-385F-48B3-9F6B-8E881CA6854E}"/>
              </a:ext>
            </a:extLst>
          </p:cNvPr>
          <p:cNvSpPr txBox="1"/>
          <p:nvPr/>
        </p:nvSpPr>
        <p:spPr>
          <a:xfrm>
            <a:off x="1140020" y="733245"/>
            <a:ext cx="99073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itchFamily="34" charset="0"/>
              </a:rPr>
              <a:t>똑같은 방법으로 종료 후 다시 시작하는 </a:t>
            </a:r>
            <a:r>
              <a:rPr lang="en-US" altLang="ko-KR" sz="1600" dirty="0">
                <a:latin typeface="Arial Black" pitchFamily="34" charset="0"/>
              </a:rPr>
              <a:t>Text UI</a:t>
            </a:r>
            <a:r>
              <a:rPr lang="ko-KR" altLang="en-US" sz="1600" dirty="0">
                <a:latin typeface="Arial Black" pitchFamily="34" charset="0"/>
              </a:rPr>
              <a:t>를 만들어 보자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D3CD67E4-E859-432A-A330-3F43FD5D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20" y="1086389"/>
            <a:ext cx="9907390" cy="29590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56F106F-F02B-480C-B9B6-C43B00BA6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49" y="4554597"/>
            <a:ext cx="4311702" cy="15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04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Ui(User</a:t>
            </a:r>
            <a:r>
              <a:rPr lang="ko-KR" altLang="en-US" dirty="0"/>
              <a:t> </a:t>
            </a:r>
            <a:r>
              <a:rPr lang="en-US" altLang="ko-KR" dirty="0"/>
              <a:t>interface)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032428-385F-48B3-9F6B-8E881CA6854E}"/>
              </a:ext>
            </a:extLst>
          </p:cNvPr>
          <p:cNvSpPr txBox="1"/>
          <p:nvPr/>
        </p:nvSpPr>
        <p:spPr>
          <a:xfrm>
            <a:off x="1140020" y="733245"/>
            <a:ext cx="990738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itchFamily="34" charset="0"/>
              </a:rPr>
              <a:t>GameManager</a:t>
            </a:r>
            <a:r>
              <a:rPr lang="en-US" altLang="ko-KR" sz="1600" dirty="0">
                <a:latin typeface="Arial Black" pitchFamily="34" charset="0"/>
              </a:rPr>
              <a:t>(</a:t>
            </a:r>
            <a:r>
              <a:rPr lang="ko-KR" altLang="en-US" sz="1600" dirty="0" err="1">
                <a:latin typeface="Arial Black" pitchFamily="34" charset="0"/>
              </a:rPr>
              <a:t>싱글턴이</a:t>
            </a:r>
            <a:r>
              <a:rPr lang="ko-KR" altLang="en-US" sz="1600" dirty="0">
                <a:latin typeface="Arial Black" pitchFamily="34" charset="0"/>
              </a:rPr>
              <a:t> 아님</a:t>
            </a:r>
            <a:r>
              <a:rPr lang="en-US" altLang="ko-KR" sz="1600" dirty="0">
                <a:latin typeface="Arial Black" pitchFamily="34" charset="0"/>
              </a:rPr>
              <a:t>) Component</a:t>
            </a:r>
            <a:r>
              <a:rPr lang="ko-KR" altLang="en-US" sz="1600" dirty="0">
                <a:latin typeface="Arial Black" pitchFamily="34" charset="0"/>
              </a:rPr>
              <a:t>를 작성해서 </a:t>
            </a:r>
            <a:r>
              <a:rPr lang="en-US" altLang="ko-KR" sz="1600" dirty="0" err="1">
                <a:latin typeface="Arial Black" pitchFamily="34" charset="0"/>
              </a:rPr>
              <a:t>GameEnd</a:t>
            </a:r>
            <a:r>
              <a:rPr lang="ko-KR" altLang="en-US" sz="1600" dirty="0">
                <a:latin typeface="Arial Black" pitchFamily="34" charset="0"/>
              </a:rPr>
              <a:t>와 </a:t>
            </a:r>
            <a:r>
              <a:rPr lang="en-US" altLang="ko-KR" sz="1600" dirty="0">
                <a:latin typeface="Arial Black" pitchFamily="34" charset="0"/>
              </a:rPr>
              <a:t>Time </a:t>
            </a:r>
            <a:r>
              <a:rPr lang="ko-KR" altLang="en-US" sz="1600" dirty="0">
                <a:latin typeface="Arial Black" pitchFamily="34" charset="0"/>
              </a:rPr>
              <a:t>기록을 하고 </a:t>
            </a:r>
            <a:r>
              <a:rPr lang="en-US" altLang="ko-KR" sz="1600" dirty="0" err="1">
                <a:latin typeface="Arial Black" pitchFamily="34" charset="0"/>
              </a:rPr>
              <a:t>GameEnd</a:t>
            </a:r>
            <a:r>
              <a:rPr lang="ko-KR" altLang="en-US" sz="1600" dirty="0">
                <a:latin typeface="Arial Black" pitchFamily="34" charset="0"/>
              </a:rPr>
              <a:t>상황에서 </a:t>
            </a:r>
            <a:r>
              <a:rPr lang="en-US" altLang="ko-KR" sz="1600" dirty="0" err="1">
                <a:latin typeface="Arial Black" pitchFamily="34" charset="0"/>
              </a:rPr>
              <a:t>GameRestar</a:t>
            </a:r>
            <a:r>
              <a:rPr lang="ko-KR" altLang="en-US" sz="1600" dirty="0">
                <a:latin typeface="Arial Black" pitchFamily="34" charset="0"/>
              </a:rPr>
              <a:t>를 만들어 보자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D6ADEF0-2D01-4997-AE02-F5054DF3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19" y="1466490"/>
            <a:ext cx="9095361" cy="52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탄약제작과 충돌처리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657" y="732225"/>
            <a:ext cx="99022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Bullet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Object 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생성</a:t>
            </a:r>
            <a:endParaRPr lang="en-US" altLang="ko-KR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F73A9FD-9E6A-4D0A-999C-36C65609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57" y="1278538"/>
            <a:ext cx="9902263" cy="51907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6FCF1A1-3941-4A36-A8DA-03F2DC9C7A79}"/>
              </a:ext>
            </a:extLst>
          </p:cNvPr>
          <p:cNvSpPr/>
          <p:nvPr/>
        </p:nvSpPr>
        <p:spPr>
          <a:xfrm>
            <a:off x="3569110" y="1386348"/>
            <a:ext cx="3008671" cy="353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F60132E-2DE3-447D-B13D-46E482434D6E}"/>
              </a:ext>
            </a:extLst>
          </p:cNvPr>
          <p:cNvSpPr/>
          <p:nvPr/>
        </p:nvSpPr>
        <p:spPr>
          <a:xfrm>
            <a:off x="4109884" y="6253315"/>
            <a:ext cx="2467897" cy="22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39F9852-E688-4DD4-97EF-8CC97CDAFF43}"/>
              </a:ext>
            </a:extLst>
          </p:cNvPr>
          <p:cNvSpPr/>
          <p:nvPr/>
        </p:nvSpPr>
        <p:spPr>
          <a:xfrm>
            <a:off x="8308258" y="5850194"/>
            <a:ext cx="1519084" cy="403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85ADB83-1211-44C1-ACAD-A5EDE7029890}"/>
              </a:ext>
            </a:extLst>
          </p:cNvPr>
          <p:cNvSpPr/>
          <p:nvPr/>
        </p:nvSpPr>
        <p:spPr>
          <a:xfrm>
            <a:off x="6754762" y="5171767"/>
            <a:ext cx="2261420" cy="25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79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탄약제작과 충돌처리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657" y="732225"/>
            <a:ext cx="99022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Bullet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Prefab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생성</a:t>
            </a:r>
            <a:endParaRPr lang="en-US" altLang="ko-KR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D82CB82-5F4B-4395-B727-7DFBE5B1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20" y="1101557"/>
            <a:ext cx="9195535" cy="57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탄약제작과 충돌처리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52937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Bullet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Script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생성</a:t>
            </a:r>
            <a:endParaRPr lang="en-US" altLang="ko-KR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Script</a:t>
            </a:r>
            <a:r>
              <a:rPr lang="ko-KR" altLang="en-US" sz="1600" dirty="0">
                <a:latin typeface="Arial Black" pitchFamily="34" charset="0"/>
              </a:rPr>
              <a:t>를 생성하고 </a:t>
            </a:r>
            <a:r>
              <a:rPr lang="en-US" altLang="ko-KR" sz="1600" dirty="0">
                <a:latin typeface="Arial Black" pitchFamily="34" charset="0"/>
              </a:rPr>
              <a:t>speed</a:t>
            </a:r>
            <a:r>
              <a:rPr lang="ko-KR" altLang="en-US" sz="1600" dirty="0">
                <a:latin typeface="Arial Black" pitchFamily="34" charset="0"/>
              </a:rPr>
              <a:t>와 </a:t>
            </a:r>
            <a:r>
              <a:rPr lang="en-US" altLang="ko-KR" sz="1600" dirty="0" err="1">
                <a:latin typeface="Arial Black" pitchFamily="34" charset="0"/>
              </a:rPr>
              <a:t>Rigidbody</a:t>
            </a:r>
            <a:r>
              <a:rPr lang="ko-KR" altLang="en-US" sz="1600" dirty="0">
                <a:latin typeface="Arial Black" pitchFamily="34" charset="0"/>
              </a:rPr>
              <a:t>를 멤버 변수로 준비한다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Start() Method</a:t>
            </a:r>
            <a:r>
              <a:rPr lang="ko-KR" altLang="en-US" sz="1600" dirty="0">
                <a:latin typeface="Arial Black" pitchFamily="34" charset="0"/>
              </a:rPr>
              <a:t>에 </a:t>
            </a:r>
            <a:r>
              <a:rPr lang="en-US" altLang="ko-KR" sz="1600" dirty="0" err="1">
                <a:latin typeface="Arial Black" pitchFamily="34" charset="0"/>
              </a:rPr>
              <a:t>bulletRigidbody</a:t>
            </a:r>
            <a:r>
              <a:rPr lang="ko-KR" altLang="en-US" sz="1600" dirty="0">
                <a:latin typeface="Arial Black" pitchFamily="34" charset="0"/>
              </a:rPr>
              <a:t>에 자신의 </a:t>
            </a:r>
            <a:r>
              <a:rPr lang="en-US" altLang="ko-KR" sz="1600" dirty="0" err="1">
                <a:latin typeface="Arial Black" pitchFamily="34" charset="0"/>
              </a:rPr>
              <a:t>Rigidbody</a:t>
            </a:r>
            <a:r>
              <a:rPr lang="en-US" altLang="ko-KR" sz="1600" dirty="0">
                <a:latin typeface="Arial Black" pitchFamily="34" charset="0"/>
              </a:rPr>
              <a:t> Component</a:t>
            </a:r>
            <a:r>
              <a:rPr lang="ko-KR" altLang="en-US" sz="1600" dirty="0">
                <a:latin typeface="Arial Black" pitchFamily="34" charset="0"/>
              </a:rPr>
              <a:t>를 할당하고 </a:t>
            </a:r>
            <a:r>
              <a:rPr lang="en-US" altLang="ko-KR" sz="1600" dirty="0">
                <a:latin typeface="Arial Black" pitchFamily="34" charset="0"/>
              </a:rPr>
              <a:t>Velocity</a:t>
            </a:r>
            <a:r>
              <a:rPr lang="ko-KR" altLang="en-US" sz="1600" dirty="0">
                <a:latin typeface="Arial Black" pitchFamily="34" charset="0"/>
              </a:rPr>
              <a:t>를 설정해 준다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Start()</a:t>
            </a:r>
            <a:r>
              <a:rPr lang="ko-KR" altLang="en-US" sz="1600" dirty="0">
                <a:latin typeface="Arial Black" pitchFamily="34" charset="0"/>
              </a:rPr>
              <a:t>에</a:t>
            </a:r>
            <a:r>
              <a:rPr lang="en-US" altLang="ko-KR" sz="1600" dirty="0">
                <a:latin typeface="Arial Black" pitchFamily="34" charset="0"/>
              </a:rPr>
              <a:t> Destroy() </a:t>
            </a:r>
            <a:r>
              <a:rPr lang="ko-KR" altLang="en-US" sz="1600" dirty="0">
                <a:latin typeface="Arial Black" pitchFamily="34" charset="0"/>
              </a:rPr>
              <a:t>메소드를 이용해 </a:t>
            </a:r>
            <a:r>
              <a:rPr lang="en-US" altLang="ko-KR" sz="1600" dirty="0" err="1">
                <a:latin typeface="Arial Black" pitchFamily="34" charset="0"/>
              </a:rPr>
              <a:t>gameObject</a:t>
            </a:r>
            <a:r>
              <a:rPr lang="ko-KR" altLang="en-US" sz="1600" dirty="0">
                <a:latin typeface="Arial Black" pitchFamily="34" charset="0"/>
              </a:rPr>
              <a:t>를 파괴 예약을 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Destroy(</a:t>
            </a:r>
            <a:r>
              <a:rPr lang="en-US" altLang="ko-KR" sz="1600" dirty="0" err="1">
                <a:latin typeface="Arial Black" pitchFamily="34" charset="0"/>
              </a:rPr>
              <a:t>gameObject</a:t>
            </a:r>
            <a:r>
              <a:rPr lang="en-US" altLang="ko-KR" sz="1600" dirty="0">
                <a:latin typeface="Arial Black" pitchFamily="34" charset="0"/>
              </a:rPr>
              <a:t>); </a:t>
            </a:r>
            <a:r>
              <a:rPr lang="ko-KR" altLang="en-US" sz="1600" dirty="0">
                <a:latin typeface="Arial Black" pitchFamily="34" charset="0"/>
              </a:rPr>
              <a:t>라고 하면 즉시 파괴가 일어난다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5" name="그림 4" descr="검은색, 오렌지, 빨간색, 표지판이(가) 표시된 사진&#10;&#10;자동 생성된 설명">
            <a:extLst>
              <a:ext uri="{FF2B5EF4-FFF2-40B4-BE49-F238E27FC236}">
                <a16:creationId xmlns:a16="http://schemas.microsoft.com/office/drawing/2014/main" xmlns="" id="{18F0540B-679C-45F4-894D-9ECD90E38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26" y="1581465"/>
            <a:ext cx="6255364" cy="581106"/>
          </a:xfrm>
          <a:prstGeom prst="rect">
            <a:avLst/>
          </a:prstGeom>
        </p:spPr>
      </p:pic>
      <p:pic>
        <p:nvPicPr>
          <p:cNvPr id="8" name="그림 7" descr="모니터, 텔레비전, 화면, 앉아있는이(가) 표시된 사진&#10;&#10;자동 생성된 설명">
            <a:extLst>
              <a:ext uri="{FF2B5EF4-FFF2-40B4-BE49-F238E27FC236}">
                <a16:creationId xmlns:a16="http://schemas.microsoft.com/office/drawing/2014/main" xmlns="" id="{9144E0A4-7685-4366-94D5-3E5284672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26" y="2796854"/>
            <a:ext cx="7735380" cy="1657581"/>
          </a:xfrm>
          <a:prstGeom prst="rect">
            <a:avLst/>
          </a:prstGeom>
        </p:spPr>
      </p:pic>
      <p:pic>
        <p:nvPicPr>
          <p:cNvPr id="10" name="그림 9" descr="시계, 검은색, 녹색, 공이(가) 표시된 사진&#10;&#10;자동 생성된 설명">
            <a:extLst>
              <a:ext uri="{FF2B5EF4-FFF2-40B4-BE49-F238E27FC236}">
                <a16:creationId xmlns:a16="http://schemas.microsoft.com/office/drawing/2014/main" xmlns="" id="{6B2F317B-3969-464E-B169-58D1ED980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76" y="5024087"/>
            <a:ext cx="633484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1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탄약제작과 충돌처리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Is Trigger</a:t>
            </a:r>
            <a:r>
              <a:rPr lang="ko-KR" altLang="en-US" sz="1600" dirty="0">
                <a:latin typeface="Arial Black" pitchFamily="34" charset="0"/>
              </a:rPr>
              <a:t>을 체크 했기 때문에 충돌 이벤트만 체크 할 수 있기 때문에 </a:t>
            </a:r>
            <a:r>
              <a:rPr lang="en-US" altLang="ko-KR" sz="1600" dirty="0" err="1">
                <a:latin typeface="Arial Black" pitchFamily="34" charset="0"/>
              </a:rPr>
              <a:t>OnTriggerXXX</a:t>
            </a:r>
            <a:r>
              <a:rPr lang="en-US" altLang="ko-KR" sz="1600" dirty="0">
                <a:latin typeface="Arial Black" pitchFamily="34" charset="0"/>
              </a:rPr>
              <a:t>()</a:t>
            </a:r>
            <a:r>
              <a:rPr lang="ko-KR" altLang="en-US" sz="1600" dirty="0">
                <a:latin typeface="Arial Black" pitchFamily="34" charset="0"/>
              </a:rPr>
              <a:t> </a:t>
            </a:r>
            <a:r>
              <a:rPr lang="en-US" altLang="ko-KR" sz="1600" dirty="0">
                <a:latin typeface="Arial Black" pitchFamily="34" charset="0"/>
              </a:rPr>
              <a:t>Method</a:t>
            </a:r>
            <a:r>
              <a:rPr lang="ko-KR" altLang="en-US" sz="1600" dirty="0">
                <a:latin typeface="Arial Black" pitchFamily="34" charset="0"/>
              </a:rPr>
              <a:t>로 체크 할 수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3" name="그림 2" descr="테이블, 앉아있는, 모니터, 노트북이(가) 표시된 사진&#10;&#10;자동 생성된 설명">
            <a:extLst>
              <a:ext uri="{FF2B5EF4-FFF2-40B4-BE49-F238E27FC236}">
                <a16:creationId xmlns:a16="http://schemas.microsoft.com/office/drawing/2014/main" xmlns="" id="{EBC9A956-F10A-4903-AA60-80D89073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673972"/>
            <a:ext cx="9902262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6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탄약제작과 충돌처리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657" y="732225"/>
            <a:ext cx="99022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Bullet </a:t>
            </a:r>
            <a:r>
              <a:rPr lang="ko-KR" altLang="en-US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생성기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제작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(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탄알 생성 지점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)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80E9DD5-8DBE-492A-A95F-379D261AA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23" y="1101557"/>
            <a:ext cx="6816129" cy="57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탄약제작과 충돌처리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40626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BulletSpawner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Script</a:t>
            </a:r>
            <a:r>
              <a:rPr lang="ko-KR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를 생성하고 편집하자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.</a:t>
            </a:r>
          </a:p>
          <a:p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</a:rPr>
              <a:t>BulletSpawner</a:t>
            </a:r>
            <a:r>
              <a:rPr lang="ko-KR" altLang="en-US" sz="1600" dirty="0">
                <a:latin typeface="Arial Black" pitchFamily="34" charset="0"/>
              </a:rPr>
              <a:t>는 </a:t>
            </a:r>
            <a:r>
              <a:rPr lang="en-US" altLang="ko-KR" sz="1600" dirty="0">
                <a:latin typeface="Arial Black" pitchFamily="34" charset="0"/>
              </a:rPr>
              <a:t>Bullet</a:t>
            </a:r>
            <a:r>
              <a:rPr lang="ko-KR" altLang="en-US" sz="1600" dirty="0">
                <a:latin typeface="Arial Black" pitchFamily="34" charset="0"/>
              </a:rPr>
              <a:t>의 생성과 생성타임을 조절할 것이기 때문에 </a:t>
            </a:r>
            <a:r>
              <a:rPr lang="en-US" altLang="ko-KR" sz="1600" dirty="0">
                <a:latin typeface="Arial Black" pitchFamily="34" charset="0"/>
              </a:rPr>
              <a:t>Bullet Prefab</a:t>
            </a:r>
            <a:r>
              <a:rPr lang="ko-KR" altLang="en-US" sz="1600" dirty="0">
                <a:latin typeface="Arial Black" pitchFamily="34" charset="0"/>
              </a:rPr>
              <a:t>을 담을 객체와 딜레이 타임을 조절하는 객체를 들고 있고 </a:t>
            </a:r>
            <a:r>
              <a:rPr lang="en-US" altLang="ko-KR" sz="1600" dirty="0">
                <a:latin typeface="Arial Black" pitchFamily="34" charset="0"/>
              </a:rPr>
              <a:t>Player</a:t>
            </a:r>
            <a:r>
              <a:rPr lang="ko-KR" altLang="en-US" sz="1600" dirty="0">
                <a:latin typeface="Arial Black" pitchFamily="34" charset="0"/>
              </a:rPr>
              <a:t>를 향해 발사 해야 하기 때문에 </a:t>
            </a:r>
            <a:r>
              <a:rPr lang="en-US" altLang="ko-KR" sz="1600" dirty="0">
                <a:latin typeface="Arial Black" pitchFamily="34" charset="0"/>
              </a:rPr>
              <a:t>Player</a:t>
            </a:r>
            <a:r>
              <a:rPr lang="ko-KR" altLang="en-US" sz="1600" dirty="0">
                <a:latin typeface="Arial Black" pitchFamily="34" charset="0"/>
              </a:rPr>
              <a:t>의 위치를 받기 위한 </a:t>
            </a:r>
            <a:r>
              <a:rPr lang="en-US" altLang="ko-KR" sz="1600" dirty="0">
                <a:latin typeface="Arial Black" pitchFamily="34" charset="0"/>
              </a:rPr>
              <a:t>Transform </a:t>
            </a:r>
            <a:r>
              <a:rPr lang="ko-KR" altLang="en-US" sz="1600" dirty="0">
                <a:latin typeface="Arial Black" pitchFamily="34" charset="0"/>
              </a:rPr>
              <a:t>객체도 들고 있다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</a:rPr>
              <a:t>Start() Method</a:t>
            </a:r>
            <a:r>
              <a:rPr lang="ko-KR" altLang="en-US" sz="1600" dirty="0">
                <a:latin typeface="Arial Black" pitchFamily="34" charset="0"/>
              </a:rPr>
              <a:t>에서 생성 체크 시간을 초기화 하고 딜레이 간격을 위한 랜덤 값을 설정하고 최초 타겟 지점을 설정한다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5" name="그림 4" descr="텍스트, 녹색, 앉아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67FA39BD-D181-4B80-8C04-64CEF882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2048133"/>
            <a:ext cx="9441834" cy="2143424"/>
          </a:xfrm>
          <a:prstGeom prst="rect">
            <a:avLst/>
          </a:prstGeom>
        </p:spPr>
      </p:pic>
      <p:pic>
        <p:nvPicPr>
          <p:cNvPr id="8" name="그림 7" descr="앉아있는, 테이블, 녹색, 방이(가) 표시된 사진&#10;&#10;자동 생성된 설명">
            <a:extLst>
              <a:ext uri="{FF2B5EF4-FFF2-40B4-BE49-F238E27FC236}">
                <a16:creationId xmlns:a16="http://schemas.microsoft.com/office/drawing/2014/main" xmlns="" id="{D54C9C29-F727-40E8-9618-5CA23BE5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76" y="4724102"/>
            <a:ext cx="944183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27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</TotalTime>
  <Words>1451</Words>
  <Application>Microsoft Office PowerPoint</Application>
  <PresentationFormat>사용자 지정</PresentationFormat>
  <Paragraphs>423</Paragraphs>
  <Slides>33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회로</vt:lpstr>
      <vt:lpstr>Unity -Cahpter4-1-</vt:lpstr>
      <vt:lpstr>목차</vt:lpstr>
      <vt:lpstr>탄알제작과 충돌처리</vt:lpstr>
      <vt:lpstr>1. 탄약제작과 충돌처리</vt:lpstr>
      <vt:lpstr>1. 탄약제작과 충돌처리</vt:lpstr>
      <vt:lpstr>1. 탄약제작과 충돌처리</vt:lpstr>
      <vt:lpstr>1. 탄약제작과 충돌처리</vt:lpstr>
      <vt:lpstr>1. 탄약제작과 충돌처리</vt:lpstr>
      <vt:lpstr>1. 탄약제작과 충돌처리</vt:lpstr>
      <vt:lpstr>1. 탄약제작과 충돌처리</vt:lpstr>
      <vt:lpstr>1. 탄약제작과 충돌처리</vt:lpstr>
      <vt:lpstr>1. 탄약제작과 충돌처리</vt:lpstr>
      <vt:lpstr>Ui(User interface)</vt:lpstr>
      <vt:lpstr>2. Ui(User interface)</vt:lpstr>
      <vt:lpstr>2. UI와 GameManager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  <vt:lpstr>2. Ui(User interface)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-게임 수학-</dc:title>
  <dc:creator>Ji Hyeon Choi</dc:creator>
  <cp:lastModifiedBy>kkobukks@naver.com</cp:lastModifiedBy>
  <cp:revision>117</cp:revision>
  <dcterms:created xsi:type="dcterms:W3CDTF">2019-01-08T00:45:21Z</dcterms:created>
  <dcterms:modified xsi:type="dcterms:W3CDTF">2020-01-02T10:30:36Z</dcterms:modified>
</cp:coreProperties>
</file>